
<file path=[Content_Types].xml><?xml version="1.0" encoding="utf-8"?>
<Types xmlns="http://schemas.openxmlformats.org/package/2006/content-types">
  <Default ContentType="image/jpeg" Extension="jpe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6"/>
  </p:sldIdLst>
  <p:sldSz cx="16256000" cy="9144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4622800" y="0"/>
            <a:ext cx="7010400" cy="9144000"/>
          </a:xfrm>
          <a:prstGeom prst="rect">
            <a:avLst/>
          </a:prstGeom>
        </p:spPr>
      </p:pic>
      <p:sp>
        <p:nvSpPr>
          <p:cNvPr name="TextBox 3" id="3"/>
          <p:cNvSpPr txBox="true"/>
          <p:nvPr/>
        </p:nvSpPr>
        <p:spPr>
          <a:xfrm>
            <a:off x="0" y="9144000"/>
            <a:ext cx="16256000" cy="75565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JRL1215513</a:t>
            </a:r>
            <a:r>
              <a:rPr lang="en-US" sz="1200">
                <a:latin typeface="Arial"/>
              </a:rPr>
              <a:t>
</a:t>
            </a:r>
            <a:r>
              <a:rPr lang="en-US" sz="1200" b="true">
                <a:latin typeface="Arial"/>
              </a:rPr>
              <a:t>Reference Number</a:t>
            </a:r>
            <a:r>
              <a:rPr lang="en-US" sz="1200" b="false">
                <a:latin typeface="Arial"/>
              </a:rPr>
              <a:t> </a:t>
            </a:r>
            <a:r>
              <a:rPr lang="en-US" sz="1200" b="false">
                <a:latin typeface="Arial"/>
              </a:rPr>
              <a:t>Spencer 16123</a:t>
            </a:r>
            <a:r>
              <a:rPr lang="en-US" sz="1200">
                <a:latin typeface="Arial"/>
              </a:rPr>
              <a:t>
</a:t>
            </a:r>
            <a:r>
              <a:rPr lang="en-US" sz="1200" b="true">
                <a:latin typeface="Arial"/>
              </a:rPr>
              <a:t>Link to Catalogue</a:t>
            </a:r>
            <a:r>
              <a:rPr lang="en-US" sz="1200" b="false">
                <a:latin typeface="Arial"/>
              </a:rPr>
              <a:t> </a:t>
            </a:r>
            <a:r>
              <a:rPr lang="en-US" sz="1200" b="false">
                <a:latin typeface="Arial"/>
              </a:rPr>
              <a:t>&lt;A href=http://man-fe.hosted.exlibrisgroup.com/MU_VU1:BLENDED:44MAN_ALMA_DS21171731320001631&gt;UoM online catalogue.&lt;/a&gt;</a:t>
            </a:r>
            <a:r>
              <a:rPr lang="en-US" sz="1200">
                <a:latin typeface="Arial"/>
              </a:rPr>
              <a:t>
</a:t>
            </a:r>
            <a:r>
              <a:rPr lang="en-US" sz="1200" b="true">
                <a:latin typeface="Arial"/>
              </a:rPr>
              <a:t>Image Title</a:t>
            </a:r>
            <a:r>
              <a:rPr lang="en-US" sz="1200" b="false">
                <a:latin typeface="Arial"/>
              </a:rPr>
              <a:t> </a:t>
            </a:r>
            <a:r>
              <a:rPr lang="en-US" sz="1200" b="false">
                <a:latin typeface="Arial"/>
              </a:rPr>
              <a:t>Night the First, on Life, Death and Immortality</a:t>
            </a:r>
            <a:r>
              <a:rPr lang="en-US" sz="1200">
                <a:latin typeface="Arial"/>
              </a:rPr>
              <a:t>
</a:t>
            </a:r>
            <a:r>
              <a:rPr lang="en-US" sz="1200" b="true">
                <a:latin typeface="Arial"/>
              </a:rPr>
              <a:t>Parent Work Title</a:t>
            </a:r>
            <a:r>
              <a:rPr lang="en-US" sz="1200" b="false">
                <a:latin typeface="Arial"/>
              </a:rPr>
              <a:t> </a:t>
            </a:r>
            <a:r>
              <a:rPr lang="en-US" sz="1200" b="false">
                <a:latin typeface="Arial"/>
              </a:rPr>
              <a:t>The complaint, and the consolation;: or, Night thoughts</a:t>
            </a:r>
            <a:r>
              <a:rPr lang="en-US" sz="1200">
                <a:latin typeface="Arial"/>
              </a:rPr>
              <a:t>
</a:t>
            </a:r>
            <a:r>
              <a:rPr lang="en-US" sz="1200" b="true">
                <a:latin typeface="Arial"/>
              </a:rPr>
              <a:t>Alternative Parent Work Title</a:t>
            </a:r>
            <a:r>
              <a:rPr lang="en-US" sz="1200" b="false">
                <a:latin typeface="Arial"/>
              </a:rPr>
              <a:t> </a:t>
            </a:r>
            <a:r>
              <a:rPr lang="en-US" sz="1200" b="false">
                <a:latin typeface="Arial"/>
              </a:rPr>
              <a:t>The complaint or night-thoughts</a:t>
            </a:r>
            <a:r>
              <a:rPr lang="en-US" sz="1200">
                <a:latin typeface="Arial"/>
              </a:rPr>
              <a:t>
</a:t>
            </a:r>
            <a:r>
              <a:rPr lang="en-US" sz="1200" b="true">
                <a:latin typeface="Arial"/>
              </a:rPr>
              <a:t>Alternative Parent Work Title</a:t>
            </a:r>
            <a:r>
              <a:rPr lang="en-US" sz="1200" b="false">
                <a:latin typeface="Arial"/>
              </a:rPr>
              <a:t> </a:t>
            </a:r>
            <a:r>
              <a:rPr lang="en-US" sz="1200" b="false">
                <a:latin typeface="Arial"/>
              </a:rPr>
              <a:t>Night thoughts</a:t>
            </a:r>
            <a:r>
              <a:rPr lang="en-US" sz="1200">
                <a:latin typeface="Arial"/>
              </a:rPr>
              <a:t>
</a:t>
            </a:r>
            <a:r>
              <a:rPr lang="en-US" sz="1200" b="true">
                <a:latin typeface="Arial"/>
              </a:rPr>
              <a:t>Creator</a:t>
            </a:r>
            <a:r>
              <a:rPr lang="en-US" sz="1200" b="false">
                <a:latin typeface="Arial"/>
              </a:rPr>
              <a:t> </a:t>
            </a:r>
            <a:r>
              <a:rPr lang="en-US" sz="1200" b="false">
                <a:latin typeface="Arial"/>
              </a:rPr>
              <a:t>Young, Edward, 1683-1765</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Creator</a:t>
            </a:r>
            <a:r>
              <a:rPr lang="en-US" sz="1200" b="false">
                <a:latin typeface="Arial"/>
              </a:rPr>
              <a:t> </a:t>
            </a:r>
            <a:r>
              <a:rPr lang="en-US" sz="1200" b="false">
                <a:latin typeface="Arial"/>
              </a:rPr>
              <a:t>Edwards, Richard, active 1792-1801</a:t>
            </a:r>
            <a:r>
              <a:rPr lang="en-US" sz="1200">
                <a:latin typeface="Arial"/>
              </a:rPr>
              <a:t>
</a:t>
            </a:r>
            <a:r>
              <a:rPr lang="en-US" sz="1200" b="true">
                <a:latin typeface="Arial"/>
              </a:rPr>
              <a:t>Creator Role</a:t>
            </a:r>
            <a:r>
              <a:rPr lang="en-US" sz="1200" b="false">
                <a:latin typeface="Arial"/>
              </a:rPr>
              <a:t> </a:t>
            </a:r>
            <a:r>
              <a:rPr lang="en-US" sz="1200" b="false">
                <a:latin typeface="Arial"/>
              </a:rPr>
              <a:t>Editor</a:t>
            </a:r>
            <a:r>
              <a:rPr lang="en-US" sz="1200">
                <a:latin typeface="Arial"/>
              </a:rPr>
              <a:t>
</a:t>
            </a:r>
            <a:r>
              <a:rPr lang="en-US" sz="1200" b="true">
                <a:latin typeface="Arial"/>
              </a:rPr>
              <a:t>Creator</a:t>
            </a:r>
            <a:r>
              <a:rPr lang="en-US" sz="1200" b="false">
                <a:latin typeface="Arial"/>
              </a:rPr>
              <a:t> </a:t>
            </a:r>
            <a:r>
              <a:rPr lang="en-US" sz="1200" b="false">
                <a:latin typeface="Arial"/>
              </a:rPr>
              <a:t>Blake, William, 1757-1827</a:t>
            </a:r>
            <a:r>
              <a:rPr lang="en-US" sz="1200">
                <a:latin typeface="Arial"/>
              </a:rPr>
              <a:t>
</a:t>
            </a:r>
            <a:r>
              <a:rPr lang="en-US" sz="1200" b="true">
                <a:latin typeface="Arial"/>
              </a:rPr>
              <a:t>Creator Role</a:t>
            </a:r>
            <a:r>
              <a:rPr lang="en-US" sz="1200" b="false">
                <a:latin typeface="Arial"/>
              </a:rPr>
              <a:t> </a:t>
            </a:r>
            <a:r>
              <a:rPr lang="en-US" sz="1200" b="false">
                <a:latin typeface="Arial"/>
              </a:rPr>
              <a:t>Illustrator</a:t>
            </a:r>
            <a:r>
              <a:rPr lang="en-US" sz="1200">
                <a:latin typeface="Arial"/>
              </a:rPr>
              <a:t>
</a:t>
            </a:r>
            <a:r>
              <a:rPr lang="en-US" sz="1200" b="true">
                <a:latin typeface="Arial"/>
              </a:rPr>
              <a:t>Date Created</a:t>
            </a:r>
            <a:r>
              <a:rPr lang="en-US" sz="1200" b="false">
                <a:latin typeface="Arial"/>
              </a:rPr>
              <a:t> </a:t>
            </a:r>
            <a:r>
              <a:rPr lang="en-US" sz="1200" b="false">
                <a:latin typeface="Arial"/>
              </a:rPr>
              <a:t>1797</a:t>
            </a:r>
            <a:r>
              <a:rPr lang="en-US" sz="1200">
                <a:latin typeface="Arial"/>
              </a:rPr>
              <a:t>
</a:t>
            </a:r>
            <a:r>
              <a:rPr lang="en-US" sz="1200" b="true">
                <a:latin typeface="Arial"/>
              </a:rPr>
              <a:t>Publication Details</a:t>
            </a:r>
            <a:r>
              <a:rPr lang="en-US" sz="1200" b="false">
                <a:latin typeface="Arial"/>
              </a:rPr>
              <a:t> </a:t>
            </a:r>
            <a:r>
              <a:rPr lang="en-US" sz="1200" b="false">
                <a:latin typeface="Arial"/>
              </a:rPr>
              <a:t>London: printed by R. Noble, for R. Edwards</a:t>
            </a:r>
            <a:r>
              <a:rPr lang="en-US" sz="1200">
                <a:latin typeface="Arial"/>
              </a:rPr>
              <a:t>
</a:t>
            </a:r>
            <a:r>
              <a:rPr lang="en-US" sz="1200" b="true">
                <a:latin typeface="Arial"/>
              </a:rPr>
              <a:t>Page/Sheet</a:t>
            </a:r>
            <a:r>
              <a:rPr lang="en-US" sz="1200" b="false">
                <a:latin typeface="Arial"/>
              </a:rPr>
              <a:t> </a:t>
            </a:r>
            <a:r>
              <a:rPr lang="en-US" sz="1200" b="false">
                <a:latin typeface="Arial"/>
              </a:rPr>
              <a:t>xiii</a:t>
            </a:r>
            <a:r>
              <a:rPr lang="en-US" sz="1200">
                <a:latin typeface="Arial"/>
              </a:rPr>
              <a:t>
</a:t>
            </a:r>
            <a:r>
              <a:rPr lang="en-US" sz="1200" b="true">
                <a:latin typeface="Arial"/>
              </a:rPr>
              <a:t>Image Sequence Number</a:t>
            </a:r>
            <a:r>
              <a:rPr lang="en-US" sz="1200" b="false">
                <a:latin typeface="Arial"/>
              </a:rPr>
              <a:t> </a:t>
            </a:r>
            <a:r>
              <a:rPr lang="en-US" sz="1200" b="false">
                <a:latin typeface="Arial"/>
              </a:rPr>
              <a:t>000s</a:t>
            </a:r>
            <a:r>
              <a:rPr lang="en-US" sz="1200">
                <a:latin typeface="Arial"/>
              </a:rPr>
              <a:t>
</a:t>
            </a:r>
            <a:r>
              <a:rPr lang="en-US" sz="1200" b="true">
                <a:latin typeface="Arial"/>
              </a:rPr>
              <a:t>Description</a:t>
            </a:r>
            <a:r>
              <a:rPr lang="en-US" sz="1200" b="false">
                <a:latin typeface="Arial"/>
              </a:rPr>
              <a:t> </a:t>
            </a:r>
            <a:r>
              <a:rPr lang="en-US" sz="1200" b="false">
                <a:latin typeface="Arial"/>
              </a:rPr>
              <a:t>Frontispiece to Night the First: Death in the character of an old man, having swept away with one hand part of the family seen in this print, is presenting with the other their spirits to immortality. The engraving has been hand coloured by William Blake.</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Subject</a:t>
            </a:r>
            <a:r>
              <a:rPr lang="en-US" sz="1200" b="false">
                <a:latin typeface="Arial"/>
              </a:rPr>
              <a:t> </a:t>
            </a:r>
            <a:r>
              <a:rPr lang="en-US" sz="1200" b="false">
                <a:latin typeface="Arial"/>
              </a:rPr>
              <a:t>English literature</a:t>
            </a:r>
            <a:r>
              <a:rPr lang="en-US" sz="1200">
                <a:latin typeface="Arial"/>
              </a:rPr>
              <a:t>
</a:t>
            </a:r>
            <a:r>
              <a:rPr lang="en-US" sz="1200" b="true">
                <a:latin typeface="Arial"/>
              </a:rPr>
              <a:t>Subject</a:t>
            </a:r>
            <a:r>
              <a:rPr lang="en-US" sz="1200" b="false">
                <a:latin typeface="Arial"/>
              </a:rPr>
              <a:t> </a:t>
            </a:r>
            <a:r>
              <a:rPr lang="en-US" sz="1200" b="false">
                <a:latin typeface="Arial"/>
              </a:rPr>
              <a:t>Poetry</a:t>
            </a:r>
            <a:r>
              <a:rPr lang="en-US" sz="1200">
                <a:latin typeface="Arial"/>
              </a:rPr>
              <a:t>
</a:t>
            </a:r>
            <a:r>
              <a:rPr lang="en-US" sz="1200" b="true">
                <a:latin typeface="Arial"/>
              </a:rPr>
              <a:t>Category of Material</a:t>
            </a:r>
            <a:r>
              <a:rPr lang="en-US" sz="1200" b="false">
                <a:latin typeface="Arial"/>
              </a:rPr>
              <a:t> </a:t>
            </a:r>
            <a:r>
              <a:rPr lang="en-US" sz="1200" b="false">
                <a:latin typeface="Arial"/>
              </a:rPr>
              <a:t>Printed</a:t>
            </a:r>
            <a:r>
              <a:rPr lang="en-US" sz="1200">
                <a:latin typeface="Arial"/>
              </a:rPr>
              <a:t>
</a:t>
            </a:r>
            <a:r>
              <a:rPr lang="en-US" sz="1200" b="true">
                <a:latin typeface="Arial"/>
              </a:rPr>
              <a:t>Sub-Category</a:t>
            </a:r>
            <a:r>
              <a:rPr lang="en-US" sz="1200" b="false">
                <a:latin typeface="Arial"/>
              </a:rPr>
              <a:t> </a:t>
            </a:r>
            <a:r>
              <a:rPr lang="en-US" sz="1200" b="false">
                <a:latin typeface="Arial"/>
              </a:rPr>
              <a:t>Illustrated works</a:t>
            </a:r>
            <a:r>
              <a:rPr lang="en-US" sz="1200">
                <a:latin typeface="Arial"/>
              </a:rPr>
              <a:t>
</a:t>
            </a:r>
            <a:r>
              <a:rPr lang="en-US" sz="1200" b="true">
                <a:latin typeface="Arial"/>
              </a:rPr>
              <a:t>Technique Used</a:t>
            </a:r>
            <a:r>
              <a:rPr lang="en-US" sz="1200" b="false">
                <a:latin typeface="Arial"/>
              </a:rPr>
              <a:t> </a:t>
            </a:r>
            <a:r>
              <a:rPr lang="en-US" sz="1200" b="false">
                <a:latin typeface="Arial"/>
              </a:rPr>
              <a:t>Painting (image-making)</a:t>
            </a:r>
            <a:r>
              <a:rPr lang="en-US" sz="1200">
                <a:latin typeface="Arial"/>
              </a:rPr>
              <a:t>
</a:t>
            </a:r>
            <a:r>
              <a:rPr lang="en-US" sz="1200" b="true">
                <a:latin typeface="Arial"/>
              </a:rPr>
              <a:t>Technique Used</a:t>
            </a:r>
            <a:r>
              <a:rPr lang="en-US" sz="1200" b="false">
                <a:latin typeface="Arial"/>
              </a:rPr>
              <a:t> </a:t>
            </a:r>
            <a:r>
              <a:rPr lang="en-US" sz="1200" b="false">
                <a:latin typeface="Arial"/>
              </a:rPr>
              <a:t>Engraving (printing process)</a:t>
            </a:r>
            <a:r>
              <a:rPr lang="en-US" sz="1200">
                <a:latin typeface="Arial"/>
              </a:rPr>
              <a:t>
</a:t>
            </a:r>
            <a:r>
              <a:rPr lang="en-US" sz="1200" b="true">
                <a:latin typeface="Arial"/>
              </a:rPr>
              <a:t>Medium</a:t>
            </a:r>
            <a:r>
              <a:rPr lang="en-US" sz="1200" b="false">
                <a:latin typeface="Arial"/>
              </a:rPr>
              <a:t> </a:t>
            </a:r>
            <a:r>
              <a:rPr lang="en-US" sz="1200" b="false">
                <a:latin typeface="Arial"/>
              </a:rPr>
              <a:t>Watercolour (paint)</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Item Height</a:t>
            </a:r>
            <a:r>
              <a:rPr lang="en-US" sz="1200" b="false">
                <a:latin typeface="Arial"/>
              </a:rPr>
              <a:t> </a:t>
            </a:r>
            <a:r>
              <a:rPr lang="en-US" sz="1200" b="false">
                <a:latin typeface="Arial"/>
              </a:rPr>
              <a:t>Opening: 423 mm</a:t>
            </a:r>
            <a:r>
              <a:rPr lang="en-US" sz="1200">
                <a:latin typeface="Arial"/>
              </a:rPr>
              <a:t>
</a:t>
            </a:r>
            <a:r>
              <a:rPr lang="en-US" sz="1200" b="true">
                <a:latin typeface="Arial"/>
              </a:rPr>
              <a:t>Item Width</a:t>
            </a:r>
            <a:r>
              <a:rPr lang="en-US" sz="1200" b="false">
                <a:latin typeface="Arial"/>
              </a:rPr>
              <a:t> </a:t>
            </a:r>
            <a:r>
              <a:rPr lang="en-US" sz="1200" b="false">
                <a:latin typeface="Arial"/>
              </a:rPr>
              <a:t>Opening: 640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Provenance</a:t>
            </a:r>
            <a:r>
              <a:rPr lang="en-US" sz="1200" b="false">
                <a:latin typeface="Arial"/>
              </a:rPr>
              <a:t> </a:t>
            </a:r>
            <a:r>
              <a:rPr lang="en-US" sz="1200" b="false">
                <a:latin typeface="Arial"/>
              </a:rPr>
              <a:t>Spencer, George John Spencer, Earl, 1758-1834, former owner</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CDATA[<a rel="license" href="http://creativecommons.org/licenses/by-nc-sa/4.0/"><img alt="Creative Commons License" style="border-width:0" src="https://i.creativecommons.org/l/by-nc-sa/4.0/88x31.png" /></a><br />This work is licensed under a <a rel="license" href="http://creativecommons.org/licenses/by-nc-sa/4.0/">Creative Commons Attribution-NonCommercial-ShareAlike 4.0 International License.</a> Copyright of The University of Manchester]]></a:t>
            </a:r>
            <a:r>
              <a:rPr lang="en-US" sz="1200">
                <a:latin typeface="Arial"/>
              </a:rPr>
              <a:t>
</a:t>
            </a:r>
            <a:r>
              <a:rPr lang="en-US" sz="1200" b="true">
                <a:latin typeface="Arial"/>
              </a:rPr>
              <a:t>Bibliographic Citation</a:t>
            </a:r>
            <a:r>
              <a:rPr lang="en-US" sz="1200" b="false">
                <a:latin typeface="Arial"/>
              </a:rPr>
              <a:t> </a:t>
            </a:r>
            <a:r>
              <a:rPr lang="en-US" sz="1200" b="false">
                <a:latin typeface="Arial"/>
              </a:rPr>
              <a:t>Young, Edward, 'The complaint, and the consolation; or, Night thoughts' (London: printed by R. Noble, for R. Edwards, 1797)</a:t>
            </a:r>
            <a:r>
              <a:rPr lang="en-US" sz="1200">
                <a:latin typeface="Arial"/>
              </a:rPr>
              <a:t>
</a:t>
            </a:r>
            <a:r>
              <a:rPr lang="en-US" sz="1200" b="true">
                <a:latin typeface="Arial"/>
              </a:rPr>
              <a:t>Date Captured (yyyy-mm-dd)</a:t>
            </a:r>
            <a:r>
              <a:rPr lang="en-US" sz="1200" b="false">
                <a:latin typeface="Arial"/>
              </a:rPr>
              <a:t> </a:t>
            </a:r>
            <a:r>
              <a:rPr lang="en-US" sz="1200" b="false">
                <a:latin typeface="Arial"/>
              </a:rPr>
              <a:t>2012-03-19</a:t>
            </a:r>
            <a:r>
              <a:rPr lang="en-US" sz="1200">
                <a:latin typeface="Arial"/>
              </a:rPr>
              <a:t>
</a:t>
            </a:r>
            <a:r>
              <a:rPr lang="en-US" sz="1200" b="true">
                <a:latin typeface="Arial"/>
              </a:rPr>
              <a:t>Multi Page Number</a:t>
            </a:r>
            <a:r>
              <a:rPr lang="en-US" sz="1200" b="false">
                <a:latin typeface="Arial"/>
              </a:rPr>
              <a:t> </a:t>
            </a:r>
            <a:r>
              <a:rPr lang="en-US" sz="1200" b="false">
                <a:latin typeface="Arial"/>
              </a:rPr>
              <a:t>95</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2012-06</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terms:modified xsi:type="dcterms:W3CDTF">2011-08-01T06:04:30Z</dcterms:modified>
  <cp:revision>1</cp:revision>
</cp:coreProperties>
</file>