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067300" y="0"/>
            <a:ext cx="6108700" cy="9144000"/>
          </a:xfrm>
          <a:prstGeom prst="rect">
            <a:avLst/>
          </a:prstGeom>
        </p:spPr>
      </p:pic>
      <p:sp>
        <p:nvSpPr>
          <p:cNvPr name="TextBox 3" id="3"/>
          <p:cNvSpPr txBox="true"/>
          <p:nvPr/>
        </p:nvSpPr>
        <p:spPr>
          <a:xfrm>
            <a:off x="0" y="9144000"/>
            <a:ext cx="16256000" cy="4241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JRL0710116dc</a:t>
            </a:r>
            <a:r>
              <a:rPr lang="en-US" sz="1200">
                <a:latin typeface="Arial"/>
              </a:rPr>
              <a:t>
</a:t>
            </a:r>
            <a:r>
              <a:rPr lang="en-US" sz="1200" b="true">
                <a:latin typeface="Arial"/>
              </a:rPr>
              <a:t>Image Title</a:t>
            </a:r>
            <a:r>
              <a:rPr lang="en-US" sz="1200" b="false">
                <a:latin typeface="Arial"/>
              </a:rPr>
              <a:t> </a:t>
            </a:r>
            <a:r>
              <a:rPr lang="en-US" sz="1200" b="false">
                <a:latin typeface="Arial"/>
              </a:rPr>
              <a:t>Spencer Room</a:t>
            </a:r>
            <a:r>
              <a:rPr lang="en-US" sz="1200">
                <a:latin typeface="Arial"/>
              </a:rPr>
              <a:t>
</a:t>
            </a:r>
            <a:r>
              <a:rPr lang="en-US" sz="1200" b="true">
                <a:latin typeface="Arial"/>
              </a:rPr>
              <a:t>Date Created</a:t>
            </a:r>
            <a:r>
              <a:rPr lang="en-US" sz="1200" b="false">
                <a:latin typeface="Arial"/>
              </a:rPr>
              <a:t> </a:t>
            </a:r>
            <a:r>
              <a:rPr lang="en-US" sz="1200" b="false">
                <a:latin typeface="Arial"/>
              </a:rPr>
              <a:t>2007</a:t>
            </a:r>
            <a:r>
              <a:rPr lang="en-US" sz="1200">
                <a:latin typeface="Arial"/>
              </a:rPr>
              <a:t>
</a:t>
            </a:r>
            <a:r>
              <a:rPr lang="en-US" sz="1200" b="true">
                <a:latin typeface="Arial"/>
              </a:rPr>
              <a:t>Description</a:t>
            </a:r>
            <a:r>
              <a:rPr lang="en-US" sz="1200" b="false">
                <a:latin typeface="Arial"/>
              </a:rPr>
              <a:t> </a:t>
            </a:r>
            <a:r>
              <a:rPr lang="en-US" sz="1200" b="false">
                <a:latin typeface="Arial"/>
              </a:rPr>
              <a:t>Spencer Room in the John Rylands Library, Deansgate, Manchester. The woodwork is Polish oak. The Library was built by Enriqueta Augustina Rylands in memory of her husband John, a Manchester cotton millionaire. It opened to the public on 1st January 1900. The room is named after the second Earl of Spencer. The Spencer collection of printed books was one of the finest collections in private ownership. It was purchased by Mrs Rylands from the fifth Earl in 1892 and formed the core of her Library. Basil Champneys 1842-1935, architect.</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References</a:t>
            </a:r>
            <a:r>
              <a:rPr lang="en-US" sz="1200" b="false">
                <a:latin typeface="Arial"/>
              </a:rPr>
              <a:t> </a:t>
            </a:r>
            <a:r>
              <a:rPr lang="en-US" sz="1200" b="false">
                <a:latin typeface="Arial"/>
              </a:rPr>
              <a:t>The John Rylands Library: A Souvenir Guide (Fetherstonhaugh, 2007)</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Fetherstonhaugh</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568700" y="0"/>
            <a:ext cx="9118600" cy="9144000"/>
          </a:xfrm>
          <a:prstGeom prst="rect">
            <a:avLst/>
          </a:prstGeom>
        </p:spPr>
      </p:pic>
      <p:sp>
        <p:nvSpPr>
          <p:cNvPr name="TextBox 3" id="3"/>
          <p:cNvSpPr txBox="true"/>
          <p:nvPr/>
        </p:nvSpPr>
        <p:spPr>
          <a:xfrm>
            <a:off x="0" y="9144000"/>
            <a:ext cx="16256000" cy="4546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JRL030026tr</a:t>
            </a:r>
            <a:r>
              <a:rPr lang="en-US" sz="1200">
                <a:latin typeface="Arial"/>
              </a:rPr>
              <a:t>
</a:t>
            </a:r>
            <a:r>
              <a:rPr lang="en-US" sz="1200" b="true">
                <a:latin typeface="Arial"/>
              </a:rPr>
              <a:t>Image Title</a:t>
            </a:r>
            <a:r>
              <a:rPr lang="en-US" sz="1200" b="false">
                <a:latin typeface="Arial"/>
              </a:rPr>
              <a:t> </a:t>
            </a:r>
            <a:r>
              <a:rPr lang="en-US" sz="1200" b="false">
                <a:latin typeface="Arial"/>
              </a:rPr>
              <a:t>John Rylands</a:t>
            </a:r>
            <a:r>
              <a:rPr lang="en-US" sz="1200">
                <a:latin typeface="Arial"/>
              </a:rPr>
              <a:t>
</a:t>
            </a:r>
            <a:r>
              <a:rPr lang="en-US" sz="1200" b="true">
                <a:latin typeface="Arial"/>
              </a:rPr>
              <a:t>Creator</a:t>
            </a:r>
            <a:r>
              <a:rPr lang="en-US" sz="1200" b="false">
                <a:latin typeface="Arial"/>
              </a:rPr>
              <a:t> </a:t>
            </a:r>
            <a:r>
              <a:rPr lang="en-US" sz="1200" b="false">
                <a:latin typeface="Arial"/>
              </a:rPr>
              <a:t>Cassidy, John, 1860-1939</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1899</a:t>
            </a:r>
            <a:r>
              <a:rPr lang="en-US" sz="1200">
                <a:latin typeface="Arial"/>
              </a:rPr>
              <a:t>
</a:t>
            </a:r>
            <a:r>
              <a:rPr lang="en-US" sz="1200" b="true">
                <a:latin typeface="Arial"/>
              </a:rPr>
              <a:t>Description</a:t>
            </a:r>
            <a:r>
              <a:rPr lang="en-US" sz="1200" b="false">
                <a:latin typeface="Arial"/>
              </a:rPr>
              <a:t> </a:t>
            </a:r>
            <a:r>
              <a:rPr lang="en-US" sz="1200" b="false">
                <a:latin typeface="Arial"/>
              </a:rPr>
              <a:t>Statue of John Rylands in the Historic Reading Room of the John Rylands Library, Deansgate. John Rylands was a wealthy cotton magnate in Manchester. The Library was built in his memory by his wife, Enriqueta Augustina Rylands.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Saravezza marble</a:t>
            </a:r>
            <a:r>
              <a:rPr lang="en-US" sz="1200">
                <a:latin typeface="Arial"/>
              </a:rPr>
              <a:t>
</a:t>
            </a:r>
            <a:r>
              <a:rPr lang="en-US" sz="1200" b="true">
                <a:latin typeface="Arial"/>
              </a:rPr>
              <a:t>Support</a:t>
            </a:r>
            <a:r>
              <a:rPr lang="en-US" sz="1200" b="false">
                <a:latin typeface="Arial"/>
              </a:rPr>
              <a:t> </a:t>
            </a:r>
            <a:r>
              <a:rPr lang="en-US" sz="1200" b="false">
                <a:latin typeface="Arial"/>
              </a:rPr>
              <a:t>Granite</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June 2003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419600" y="0"/>
            <a:ext cx="74168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JRL0803325dc</a:t>
            </a:r>
            <a:r>
              <a:rPr lang="en-US" sz="1200">
                <a:latin typeface="Arial"/>
              </a:rPr>
              <a:t>
</a:t>
            </a:r>
            <a:r>
              <a:rPr lang="en-US" sz="1200" b="true">
                <a:latin typeface="Arial"/>
              </a:rPr>
              <a:t>Reference Number</a:t>
            </a:r>
            <a:r>
              <a:rPr lang="en-US" sz="1200" b="false">
                <a:latin typeface="Arial"/>
              </a:rPr>
              <a:t> </a:t>
            </a:r>
            <a:r>
              <a:rPr lang="en-US" sz="1200" b="false">
                <a:latin typeface="Arial"/>
              </a:rPr>
              <a:t>RYL/2/4</a:t>
            </a:r>
            <a:r>
              <a:rPr lang="en-US" sz="1200">
                <a:latin typeface="Arial"/>
              </a:rPr>
              <a:t>
</a:t>
            </a:r>
            <a:r>
              <a:rPr lang="en-US" sz="1200" b="true">
                <a:latin typeface="Arial"/>
              </a:rPr>
              <a:t>Image Title</a:t>
            </a:r>
            <a:r>
              <a:rPr lang="en-US" sz="1200" b="false">
                <a:latin typeface="Arial"/>
              </a:rPr>
              <a:t> </a:t>
            </a:r>
            <a:r>
              <a:rPr lang="en-US" sz="1200" b="false">
                <a:latin typeface="Arial"/>
              </a:rPr>
              <a:t>Stretford Local Board Acknowledgement of Mrs Rylands</a:t>
            </a:r>
            <a:r>
              <a:rPr lang="en-US" sz="1200">
                <a:latin typeface="Arial"/>
              </a:rPr>
              <a:t>
</a:t>
            </a:r>
            <a:r>
              <a:rPr lang="en-US" sz="1200" b="true">
                <a:latin typeface="Arial"/>
              </a:rPr>
              <a:t>Series Title</a:t>
            </a:r>
            <a:r>
              <a:rPr lang="en-US" sz="1200" b="false">
                <a:latin typeface="Arial"/>
              </a:rPr>
              <a:t> </a:t>
            </a:r>
            <a:r>
              <a:rPr lang="en-US" sz="1200" b="false">
                <a:latin typeface="Arial"/>
              </a:rPr>
              <a:t>Family records ([1877]-1955)</a:t>
            </a:r>
            <a:r>
              <a:rPr lang="en-US" sz="1200">
                <a:latin typeface="Arial"/>
              </a:rPr>
              <a:t>
</a:t>
            </a:r>
            <a:r>
              <a:rPr lang="en-US" sz="1200" b="true">
                <a:latin typeface="Arial"/>
              </a:rPr>
              <a:t>Parent Work Title</a:t>
            </a:r>
            <a:r>
              <a:rPr lang="en-US" sz="1200" b="false">
                <a:latin typeface="Arial"/>
              </a:rPr>
              <a:t> </a:t>
            </a:r>
            <a:r>
              <a:rPr lang="en-US" sz="1200" b="false">
                <a:latin typeface="Arial"/>
              </a:rPr>
              <a:t>Stretford Local Board Acknowledgement of Mrs Rylands</a:t>
            </a:r>
            <a:r>
              <a:rPr lang="en-US" sz="1200">
                <a:latin typeface="Arial"/>
              </a:rPr>
              <a:t>
</a:t>
            </a:r>
            <a:r>
              <a:rPr lang="en-US" sz="1200" b="true">
                <a:latin typeface="Arial"/>
              </a:rPr>
              <a:t>Creator</a:t>
            </a:r>
            <a:r>
              <a:rPr lang="en-US" sz="1200" b="false">
                <a:latin typeface="Arial"/>
              </a:rPr>
              <a:t> </a:t>
            </a:r>
            <a:r>
              <a:rPr lang="en-US" sz="1200" b="false">
                <a:latin typeface="Arial"/>
              </a:rPr>
              <a:t>Oliver, T.</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Page/Sheet</a:t>
            </a:r>
            <a:r>
              <a:rPr lang="en-US" sz="1200" b="false">
                <a:latin typeface="Arial"/>
              </a:rPr>
              <a:t> </a:t>
            </a:r>
            <a:r>
              <a:rPr lang="en-US" sz="1200" b="false">
                <a:latin typeface="Arial"/>
              </a:rPr>
              <a:t>1</a:t>
            </a:r>
            <a:r>
              <a:rPr lang="en-US" sz="1200">
                <a:latin typeface="Arial"/>
              </a:rPr>
              <a:t>
</a:t>
            </a:r>
            <a:r>
              <a:rPr lang="en-US" sz="1200" b="true">
                <a:latin typeface="Arial"/>
              </a:rPr>
              <a:t>Image Sequence Number</a:t>
            </a:r>
            <a:r>
              <a:rPr lang="en-US" sz="1200" b="false">
                <a:latin typeface="Arial"/>
              </a:rPr>
              <a:t> </a:t>
            </a:r>
            <a:r>
              <a:rPr lang="en-US" sz="1200" b="false">
                <a:latin typeface="Arial"/>
              </a:rPr>
              <a:t>001</a:t>
            </a:r>
            <a:r>
              <a:rPr lang="en-US" sz="1200">
                <a:latin typeface="Arial"/>
              </a:rPr>
              <a:t>
</a:t>
            </a:r>
            <a:r>
              <a:rPr lang="en-US" sz="1200" b="true">
                <a:latin typeface="Arial"/>
              </a:rPr>
              <a:t>Description</a:t>
            </a:r>
            <a:r>
              <a:rPr lang="en-US" sz="1200" b="false">
                <a:latin typeface="Arial"/>
              </a:rPr>
              <a:t> </a:t>
            </a:r>
            <a:r>
              <a:rPr lang="en-US" sz="1200" b="false">
                <a:latin typeface="Arial"/>
              </a:rPr>
              <a:t>Illuminated: Stretford Local Board Acknowledgement of Mrs Rylands.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Trafford: Stretford</a:t>
            </a:r>
            <a:r>
              <a:rPr lang="en-US" sz="1200">
                <a:latin typeface="Arial"/>
              </a:rPr>
              <a:t>
</a:t>
            </a:r>
            <a:r>
              <a:rPr lang="en-US" sz="1200" b="true">
                <a:latin typeface="Arial"/>
              </a:rPr>
              <a:t>Item Height</a:t>
            </a:r>
            <a:r>
              <a:rPr lang="en-US" sz="1200" b="false">
                <a:latin typeface="Arial"/>
              </a:rPr>
              <a:t> </a:t>
            </a:r>
            <a:r>
              <a:rPr lang="en-US" sz="1200" b="false">
                <a:latin typeface="Arial"/>
              </a:rPr>
              <a:t>252 mm</a:t>
            </a:r>
            <a:r>
              <a:rPr lang="en-US" sz="1200">
                <a:latin typeface="Arial"/>
              </a:rPr>
              <a:t>
</a:t>
            </a:r>
            <a:r>
              <a:rPr lang="en-US" sz="1200" b="true">
                <a:latin typeface="Arial"/>
              </a:rPr>
              <a:t>Item Width</a:t>
            </a:r>
            <a:r>
              <a:rPr lang="en-US" sz="1200" b="false">
                <a:latin typeface="Arial"/>
              </a:rPr>
              <a:t> </a:t>
            </a:r>
            <a:r>
              <a:rPr lang="en-US" sz="1200" b="false">
                <a:latin typeface="Arial"/>
              </a:rPr>
              <a:t>200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Private papers</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Notes</a:t>
            </a:r>
            <a:r>
              <a:rPr lang="en-US" sz="1200" b="false">
                <a:latin typeface="Arial"/>
              </a:rPr>
              <a:t> </a:t>
            </a:r>
            <a:r>
              <a:rPr lang="en-US" sz="1200" b="false">
                <a:latin typeface="Arial"/>
              </a:rPr>
              <a:t>T.Oliver, Illuminating artist, 8 King Street,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2007-12-14</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295400" y="0"/>
            <a:ext cx="13665200" cy="9144000"/>
          </a:xfrm>
          <a:prstGeom prst="rect">
            <a:avLst/>
          </a:prstGeom>
        </p:spPr>
      </p:pic>
      <p:sp>
        <p:nvSpPr>
          <p:cNvPr name="TextBox 3" id="3"/>
          <p:cNvSpPr txBox="true"/>
          <p:nvPr/>
        </p:nvSpPr>
        <p:spPr>
          <a:xfrm>
            <a:off x="0" y="9144000"/>
            <a:ext cx="16256000" cy="4546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JRL0710118dc</a:t>
            </a:r>
            <a:r>
              <a:rPr lang="en-US" sz="1200">
                <a:latin typeface="Arial"/>
              </a:rPr>
              <a:t>
</a:t>
            </a:r>
            <a:r>
              <a:rPr lang="en-US" sz="1200" b="true">
                <a:latin typeface="Arial"/>
              </a:rPr>
              <a:t>Image Title</a:t>
            </a:r>
            <a:r>
              <a:rPr lang="en-US" sz="1200" b="false">
                <a:latin typeface="Arial"/>
              </a:rPr>
              <a:t> </a:t>
            </a:r>
            <a:r>
              <a:rPr lang="en-US" sz="1200" b="false">
                <a:latin typeface="Arial"/>
              </a:rPr>
              <a:t>Cloisters</a:t>
            </a:r>
            <a:r>
              <a:rPr lang="en-US" sz="1200">
                <a:latin typeface="Arial"/>
              </a:rPr>
              <a:t>
</a:t>
            </a:r>
            <a:r>
              <a:rPr lang="en-US" sz="1200" b="true">
                <a:latin typeface="Arial"/>
              </a:rPr>
              <a:t>Date Created</a:t>
            </a:r>
            <a:r>
              <a:rPr lang="en-US" sz="1200" b="false">
                <a:latin typeface="Arial"/>
              </a:rPr>
              <a:t> </a:t>
            </a:r>
            <a:r>
              <a:rPr lang="en-US" sz="1200" b="false">
                <a:latin typeface="Arial"/>
              </a:rPr>
              <a:t>2007</a:t>
            </a:r>
            <a:r>
              <a:rPr lang="en-US" sz="1200">
                <a:latin typeface="Arial"/>
              </a:rPr>
              <a:t>
</a:t>
            </a:r>
            <a:r>
              <a:rPr lang="en-US" sz="1200" b="true">
                <a:latin typeface="Arial"/>
              </a:rPr>
              <a:t>Description</a:t>
            </a:r>
            <a:r>
              <a:rPr lang="en-US" sz="1200" b="false">
                <a:latin typeface="Arial"/>
              </a:rPr>
              <a:t> </a:t>
            </a:r>
            <a:r>
              <a:rPr lang="en-US" sz="1200" b="false">
                <a:latin typeface="Arial"/>
              </a:rPr>
              <a:t>Cloisters of the John Rylands Library, Deansgate, Manchester. The Library was built by Enriqueta Augustina Rylands in memory of her husband John, a Manchester cotton millionaire. It opened to the public on 1st January 1900. The shawk (sandstone) was cleaned as part of a major refurbishment to the original building during 2004-2006. A glass bridge connects the cloisters to the new extension, opened in 2007. Architects: Basil Champneys (1842-1935); Austin-Smith: Lord.</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References</a:t>
            </a:r>
            <a:r>
              <a:rPr lang="en-US" sz="1200" b="false">
                <a:latin typeface="Arial"/>
              </a:rPr>
              <a:t> </a:t>
            </a:r>
            <a:r>
              <a:rPr lang="en-US" sz="1200" b="false">
                <a:latin typeface="Arial"/>
              </a:rPr>
              <a:t>The John Rylands Library: A Souvenir Guide (Fetherstonhaugh, 2007)</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Fetherstonhaugh</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295400" y="0"/>
            <a:ext cx="13665200" cy="9144000"/>
          </a:xfrm>
          <a:prstGeom prst="rect">
            <a:avLst/>
          </a:prstGeom>
        </p:spPr>
      </p:pic>
      <p:sp>
        <p:nvSpPr>
          <p:cNvPr name="TextBox 3" id="3"/>
          <p:cNvSpPr txBox="true"/>
          <p:nvPr/>
        </p:nvSpPr>
        <p:spPr>
          <a:xfrm>
            <a:off x="0" y="9144000"/>
            <a:ext cx="16256000" cy="4546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JRL0710119dc</a:t>
            </a:r>
            <a:r>
              <a:rPr lang="en-US" sz="1200">
                <a:latin typeface="Arial"/>
              </a:rPr>
              <a:t>
</a:t>
            </a:r>
            <a:r>
              <a:rPr lang="en-US" sz="1200" b="true">
                <a:latin typeface="Arial"/>
              </a:rPr>
              <a:t>Image Title</a:t>
            </a:r>
            <a:r>
              <a:rPr lang="en-US" sz="1200" b="false">
                <a:latin typeface="Arial"/>
              </a:rPr>
              <a:t> </a:t>
            </a:r>
            <a:r>
              <a:rPr lang="en-US" sz="1200" b="false">
                <a:latin typeface="Arial"/>
              </a:rPr>
              <a:t>Elsevier Reading Room</a:t>
            </a:r>
            <a:r>
              <a:rPr lang="en-US" sz="1200">
                <a:latin typeface="Arial"/>
              </a:rPr>
              <a:t>
</a:t>
            </a:r>
            <a:r>
              <a:rPr lang="en-US" sz="1200" b="true">
                <a:latin typeface="Arial"/>
              </a:rPr>
              <a:t>Date Created</a:t>
            </a:r>
            <a:r>
              <a:rPr lang="en-US" sz="1200" b="false">
                <a:latin typeface="Arial"/>
              </a:rPr>
              <a:t> </a:t>
            </a:r>
            <a:r>
              <a:rPr lang="en-US" sz="1200" b="false">
                <a:latin typeface="Arial"/>
              </a:rPr>
              <a:t>2007</a:t>
            </a:r>
            <a:r>
              <a:rPr lang="en-US" sz="1200">
                <a:latin typeface="Arial"/>
              </a:rPr>
              <a:t>
</a:t>
            </a:r>
            <a:r>
              <a:rPr lang="en-US" sz="1200" b="true">
                <a:latin typeface="Arial"/>
              </a:rPr>
              <a:t>Description</a:t>
            </a:r>
            <a:r>
              <a:rPr lang="en-US" sz="1200" b="false">
                <a:latin typeface="Arial"/>
              </a:rPr>
              <a:t> </a:t>
            </a:r>
            <a:r>
              <a:rPr lang="en-US" sz="1200" b="false">
                <a:latin typeface="Arial"/>
              </a:rPr>
              <a:t>Elsevier Reading Room of the John Rylands Library, Deansgate, Manchester, with a glimpse of the Spinningfield elevation of the original building through the glass panelled wall. The Library was built by Enriqueta Augustina Rylands in memory of her husband John, a Manchester cotton millionaire. It opened to the public on 1st January 1900. A major refurbishment to the original building took place during 2004-2006 and a new extension housing the Elsevier Reading Room opened in 2007. Architect: Austin-Smith: Lord.</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References</a:t>
            </a:r>
            <a:r>
              <a:rPr lang="en-US" sz="1200" b="false">
                <a:latin typeface="Arial"/>
              </a:rPr>
              <a:t> </a:t>
            </a:r>
            <a:r>
              <a:rPr lang="en-US" sz="1200" b="false">
                <a:latin typeface="Arial"/>
              </a:rPr>
              <a:t>The John Rylands Library: A Souvenir Guide (Fetherstonhaugh, 2007)</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Fetherstonhaugh</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56200" y="0"/>
            <a:ext cx="5943600" cy="9144000"/>
          </a:xfrm>
          <a:prstGeom prst="rect">
            <a:avLst/>
          </a:prstGeom>
        </p:spPr>
      </p:pic>
      <p:sp>
        <p:nvSpPr>
          <p:cNvPr name="TextBox 3" id="3"/>
          <p:cNvSpPr txBox="true"/>
          <p:nvPr/>
        </p:nvSpPr>
        <p:spPr>
          <a:xfrm>
            <a:off x="0" y="9144000"/>
            <a:ext cx="16256000" cy="3784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JRL0902260dc</a:t>
            </a:r>
            <a:r>
              <a:rPr lang="en-US" sz="1200">
                <a:latin typeface="Arial"/>
              </a:rPr>
              <a:t>
</a:t>
            </a:r>
            <a:r>
              <a:rPr lang="en-US" sz="1200" b="true">
                <a:latin typeface="Arial"/>
              </a:rPr>
              <a:t>Image Title</a:t>
            </a:r>
            <a:r>
              <a:rPr lang="en-US" sz="1200" b="false">
                <a:latin typeface="Arial"/>
              </a:rPr>
              <a:t> </a:t>
            </a:r>
            <a:r>
              <a:rPr lang="en-US" sz="1200" b="false">
                <a:latin typeface="Arial"/>
              </a:rPr>
              <a:t>Columbian printing press</a:t>
            </a:r>
            <a:r>
              <a:rPr lang="en-US" sz="1200">
                <a:latin typeface="Arial"/>
              </a:rPr>
              <a:t>
</a:t>
            </a:r>
            <a:r>
              <a:rPr lang="en-US" sz="1200" b="true">
                <a:latin typeface="Arial"/>
              </a:rPr>
              <a:t>Date Created</a:t>
            </a:r>
            <a:r>
              <a:rPr lang="en-US" sz="1200" b="false">
                <a:latin typeface="Arial"/>
              </a:rPr>
              <a:t> </a:t>
            </a:r>
            <a:r>
              <a:rPr lang="en-US" sz="1200" b="false">
                <a:latin typeface="Arial"/>
              </a:rPr>
              <a:t>2008</a:t>
            </a:r>
            <a:r>
              <a:rPr lang="en-US" sz="1200">
                <a:latin typeface="Arial"/>
              </a:rPr>
              <a:t>
</a:t>
            </a:r>
            <a:r>
              <a:rPr lang="en-US" sz="1200" b="true">
                <a:latin typeface="Arial"/>
              </a:rPr>
              <a:t>Description</a:t>
            </a:r>
            <a:r>
              <a:rPr lang="en-US" sz="1200" b="false">
                <a:latin typeface="Arial"/>
              </a:rPr>
              <a:t> </a:t>
            </a:r>
            <a:r>
              <a:rPr lang="en-US" sz="1200" b="false">
                <a:latin typeface="Arial"/>
              </a:rPr>
              <a:t>Columbian printing press, on display at the historic John Rylands Library, Deansgate.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Printing--History</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381500" y="0"/>
            <a:ext cx="7493000" cy="9144000"/>
          </a:xfrm>
          <a:prstGeom prst="rect">
            <a:avLst/>
          </a:prstGeom>
        </p:spPr>
      </p:pic>
      <p:sp>
        <p:nvSpPr>
          <p:cNvPr name="TextBox 3" id="3"/>
          <p:cNvSpPr txBox="true"/>
          <p:nvPr/>
        </p:nvSpPr>
        <p:spPr>
          <a:xfrm>
            <a:off x="0" y="9144000"/>
            <a:ext cx="16256000" cy="4546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JRL060208dc</a:t>
            </a:r>
            <a:r>
              <a:rPr lang="en-US" sz="1200">
                <a:latin typeface="Arial"/>
              </a:rPr>
              <a:t>
</a:t>
            </a:r>
            <a:r>
              <a:rPr lang="en-US" sz="1200" b="true">
                <a:latin typeface="Arial"/>
              </a:rPr>
              <a:t>Reference Number</a:t>
            </a:r>
            <a:r>
              <a:rPr lang="en-US" sz="1200" b="false">
                <a:latin typeface="Arial"/>
              </a:rPr>
              <a:t> </a:t>
            </a:r>
            <a:r>
              <a:rPr lang="en-US" sz="1200" b="false">
                <a:latin typeface="Arial"/>
              </a:rPr>
              <a:t>JRL/4/1/4/16</a:t>
            </a:r>
            <a:r>
              <a:rPr lang="en-US" sz="1200">
                <a:latin typeface="Arial"/>
              </a:rPr>
              <a:t>
</a:t>
            </a:r>
            <a:r>
              <a:rPr lang="en-US" sz="1200" b="true">
                <a:latin typeface="Arial"/>
              </a:rPr>
              <a:t>Image Title</a:t>
            </a:r>
            <a:r>
              <a:rPr lang="en-US" sz="1200" b="false">
                <a:latin typeface="Arial"/>
              </a:rPr>
              <a:t> </a:t>
            </a:r>
            <a:r>
              <a:rPr lang="en-US" sz="1200" b="false">
                <a:latin typeface="Arial"/>
              </a:rPr>
              <a:t>Henry Guppy</a:t>
            </a:r>
            <a:r>
              <a:rPr lang="en-US" sz="1200">
                <a:latin typeface="Arial"/>
              </a:rPr>
              <a:t>
</a:t>
            </a:r>
            <a:r>
              <a:rPr lang="en-US" sz="1200" b="true">
                <a:latin typeface="Arial"/>
              </a:rPr>
              <a:t>Creator</a:t>
            </a:r>
            <a:r>
              <a:rPr lang="en-US" sz="1200" b="false">
                <a:latin typeface="Arial"/>
              </a:rPr>
              <a:t> </a:t>
            </a:r>
            <a:r>
              <a:rPr lang="en-US" sz="1200" b="false">
                <a:latin typeface="Arial"/>
              </a:rPr>
              <a:t>Lafayette Ltd.</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Description</a:t>
            </a:r>
            <a:r>
              <a:rPr lang="en-US" sz="1200" b="false">
                <a:latin typeface="Arial"/>
              </a:rPr>
              <a:t> </a:t>
            </a:r>
            <a:r>
              <a:rPr lang="en-US" sz="1200" b="false">
                <a:latin typeface="Arial"/>
              </a:rPr>
              <a:t>Portrait photograph of Henry Guppy, Librarian of the John Rylands Library from its opening until his death in 1948.</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People Covered</a:t>
            </a:r>
            <a:r>
              <a:rPr lang="en-US" sz="1200" b="false">
                <a:latin typeface="Arial"/>
              </a:rPr>
              <a:t> </a:t>
            </a:r>
            <a:r>
              <a:rPr lang="en-US" sz="1200" b="false">
                <a:latin typeface="Arial"/>
              </a:rPr>
              <a:t>Guppy, Henry, 1861-1948</a:t>
            </a:r>
            <a:r>
              <a:rPr lang="en-US" sz="1200">
                <a:latin typeface="Arial"/>
              </a:rPr>
              <a:t>
</a:t>
            </a:r>
            <a:r>
              <a:rPr lang="en-US" sz="1200" b="true">
                <a:latin typeface="Arial"/>
              </a:rPr>
              <a:t>Item Height</a:t>
            </a:r>
            <a:r>
              <a:rPr lang="en-US" sz="1200" b="false">
                <a:latin typeface="Arial"/>
              </a:rPr>
              <a:t> </a:t>
            </a:r>
            <a:r>
              <a:rPr lang="en-US" sz="1200" b="false">
                <a:latin typeface="Arial"/>
              </a:rPr>
              <a:t>195 mm</a:t>
            </a:r>
            <a:r>
              <a:rPr lang="en-US" sz="1200">
                <a:latin typeface="Arial"/>
              </a:rPr>
              <a:t>
</a:t>
            </a:r>
            <a:r>
              <a:rPr lang="en-US" sz="1200" b="true">
                <a:latin typeface="Arial"/>
              </a:rPr>
              <a:t>Item Width</a:t>
            </a:r>
            <a:r>
              <a:rPr lang="en-US" sz="1200" b="false">
                <a:latin typeface="Arial"/>
              </a:rPr>
              <a:t> </a:t>
            </a:r>
            <a:r>
              <a:rPr lang="en-US" sz="1200" b="false">
                <a:latin typeface="Arial"/>
              </a:rPr>
              <a:t>143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2005-12-08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463800" y="0"/>
            <a:ext cx="11328400" cy="9144000"/>
          </a:xfrm>
          <a:prstGeom prst="rect">
            <a:avLst/>
          </a:prstGeom>
        </p:spPr>
      </p:pic>
      <p:sp>
        <p:nvSpPr>
          <p:cNvPr name="TextBox 3" id="3"/>
          <p:cNvSpPr txBox="true"/>
          <p:nvPr/>
        </p:nvSpPr>
        <p:spPr>
          <a:xfrm>
            <a:off x="0" y="9144000"/>
            <a:ext cx="16256000" cy="3632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JRL022153tr</a:t>
            </a:r>
            <a:r>
              <a:rPr lang="en-US" sz="1200">
                <a:latin typeface="Arial"/>
              </a:rPr>
              <a:t>
</a:t>
            </a:r>
            <a:r>
              <a:rPr lang="en-US" sz="1200" b="true">
                <a:latin typeface="Arial"/>
              </a:rPr>
              <a:t>Image Title</a:t>
            </a:r>
            <a:r>
              <a:rPr lang="en-US" sz="1200" b="false">
                <a:latin typeface="Arial"/>
              </a:rPr>
              <a:t> </a:t>
            </a:r>
            <a:r>
              <a:rPr lang="en-US" sz="1200" b="false">
                <a:latin typeface="Arial"/>
              </a:rPr>
              <a:t>Stained glass rose</a:t>
            </a:r>
            <a:r>
              <a:rPr lang="en-US" sz="1200">
                <a:latin typeface="Arial"/>
              </a:rPr>
              <a:t>
</a:t>
            </a:r>
            <a:r>
              <a:rPr lang="en-US" sz="1200" b="true">
                <a:latin typeface="Arial"/>
              </a:rPr>
              <a:t>Creator</a:t>
            </a:r>
            <a:r>
              <a:rPr lang="en-US" sz="1200" b="false">
                <a:latin typeface="Arial"/>
              </a:rPr>
              <a:t> </a:t>
            </a:r>
            <a:r>
              <a:rPr lang="en-US" sz="1200" b="false">
                <a:latin typeface="Arial"/>
              </a:rPr>
              <a:t>Kempe, Charles Eamer, 1837-1907</a:t>
            </a:r>
            <a:r>
              <a:rPr lang="en-US" sz="1200">
                <a:latin typeface="Arial"/>
              </a:rPr>
              <a:t>
</a:t>
            </a:r>
            <a:r>
              <a:rPr lang="en-US" sz="1200" b="true">
                <a:latin typeface="Arial"/>
              </a:rPr>
              <a:t>Description</a:t>
            </a:r>
            <a:r>
              <a:rPr lang="en-US" sz="1200" b="false">
                <a:latin typeface="Arial"/>
              </a:rPr>
              <a:t> </a:t>
            </a:r>
            <a:r>
              <a:rPr lang="en-US" sz="1200" b="false">
                <a:latin typeface="Arial"/>
              </a:rPr>
              <a:t>Detail of pale yellow, stained glass rose; corridor left of exhibition room in the John Rylands Library, Deansgate.</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Glass painting and staining</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Support</a:t>
            </a:r>
            <a:r>
              <a:rPr lang="en-US" sz="1200" b="false">
                <a:latin typeface="Arial"/>
              </a:rPr>
              <a:t> </a:t>
            </a:r>
            <a:r>
              <a:rPr lang="en-US" sz="1200" b="false">
                <a:latin typeface="Arial"/>
              </a:rPr>
              <a:t>Glass</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July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86300" y="0"/>
            <a:ext cx="6870700" cy="9144000"/>
          </a:xfrm>
          <a:prstGeom prst="rect">
            <a:avLst/>
          </a:prstGeom>
        </p:spPr>
      </p:pic>
      <p:sp>
        <p:nvSpPr>
          <p:cNvPr name="TextBox 3" id="3"/>
          <p:cNvSpPr txBox="true"/>
          <p:nvPr/>
        </p:nvSpPr>
        <p:spPr>
          <a:xfrm>
            <a:off x="0" y="9144000"/>
            <a:ext cx="16256000" cy="3035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JRL021682bw</a:t>
            </a:r>
            <a:r>
              <a:rPr lang="en-US" sz="1200">
                <a:latin typeface="Arial"/>
              </a:rPr>
              <a:t>
</a:t>
            </a:r>
            <a:r>
              <a:rPr lang="en-US" sz="1200" b="true">
                <a:latin typeface="Arial"/>
              </a:rPr>
              <a:t>Image Title</a:t>
            </a:r>
            <a:r>
              <a:rPr lang="en-US" sz="1200" b="false">
                <a:latin typeface="Arial"/>
              </a:rPr>
              <a:t> </a:t>
            </a:r>
            <a:r>
              <a:rPr lang="en-US" sz="1200" b="false">
                <a:latin typeface="Arial"/>
              </a:rPr>
              <a:t>The Late Mrs Rylands</a:t>
            </a:r>
            <a:r>
              <a:rPr lang="en-US" sz="1200">
                <a:latin typeface="Arial"/>
              </a:rPr>
              <a:t>
</a:t>
            </a:r>
            <a:r>
              <a:rPr lang="en-US" sz="1200" b="true">
                <a:latin typeface="Arial"/>
              </a:rPr>
              <a:t>Description</a:t>
            </a:r>
            <a:r>
              <a:rPr lang="en-US" sz="1200" b="false">
                <a:latin typeface="Arial"/>
              </a:rPr>
              <a:t> </a:t>
            </a:r>
            <a:r>
              <a:rPr lang="en-US" sz="1200" b="false">
                <a:latin typeface="Arial"/>
              </a:rPr>
              <a:t>Portrait engraving of Enriqueta Rylands from a photograph by R.K. Durrant and Son of Torquay.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Technique Used</a:t>
            </a:r>
            <a:r>
              <a:rPr lang="en-US" sz="1200" b="false">
                <a:latin typeface="Arial"/>
              </a:rPr>
              <a:t> </a:t>
            </a:r>
            <a:r>
              <a:rPr lang="en-US" sz="1200" b="false">
                <a:latin typeface="Arial"/>
              </a:rPr>
              <a:t>Engraving</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black/white negative by Gten, May 2005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