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slide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JRL0903460dc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General Prologue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6r</a:t>
            </a:r>
            <a:r>
              <a:rPr lang="en-US" sz="1200">
                <a:latin typeface="Arial"/>
              </a:rPr>
              <a:t>
</a:t>
            </a:r>
            <a:r>
              <a:rPr lang="en-US" sz="1200" b="true">
                <a:latin typeface="Arial"/>
              </a:rPr>
              <a:t>Image Sequence Number</a:t>
            </a:r>
            <a:r>
              <a:rPr lang="en-US" sz="1200" b="false">
                <a:latin typeface="Arial"/>
              </a:rPr>
              <a:t> </a:t>
            </a:r>
            <a:r>
              <a:rPr lang="en-US" sz="1200" b="false">
                <a:latin typeface="Arial"/>
              </a:rPr>
              <a:t>006r</a:t>
            </a:r>
            <a:r>
              <a:rPr lang="en-US" sz="1200">
                <a:latin typeface="Arial"/>
              </a:rPr>
              <a:t>
</a:t>
            </a:r>
            <a:r>
              <a:rPr lang="en-US" sz="1200" b="true">
                <a:latin typeface="Arial"/>
              </a:rPr>
              <a:t>Description</a:t>
            </a:r>
            <a:r>
              <a:rPr lang="en-US" sz="1200" b="false">
                <a:latin typeface="Arial"/>
              </a:rPr>
              <a:t> </a:t>
            </a:r>
            <a:r>
              <a:rPr lang="en-US" sz="1200" b="false">
                <a:latin typeface="Arial"/>
              </a:rPr>
              <a:t>Beginning of the general prologue: Pen-flourished initial 'W' in blue and red ink, with alternate blue and red ceasura. The text begins 'Whan þat aprill with his showres swote...'. The script is a current anglicana of a rather legal sort, in 54-60 long lines.</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65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18100" y="0"/>
            <a:ext cx="60198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JRL0903517dc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Miller's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34v</a:t>
            </a:r>
            <a:r>
              <a:rPr lang="en-US" sz="1200">
                <a:latin typeface="Arial"/>
              </a:rPr>
              <a:t>
</a:t>
            </a:r>
            <a:r>
              <a:rPr lang="en-US" sz="1200" b="true">
                <a:latin typeface="Arial"/>
              </a:rPr>
              <a:t>Image Sequence Number</a:t>
            </a:r>
            <a:r>
              <a:rPr lang="en-US" sz="1200" b="false">
                <a:latin typeface="Arial"/>
              </a:rPr>
              <a:t> </a:t>
            </a:r>
            <a:r>
              <a:rPr lang="en-US" sz="1200" b="false">
                <a:latin typeface="Arial"/>
              </a:rPr>
              <a:t>034v</a:t>
            </a:r>
            <a:r>
              <a:rPr lang="en-US" sz="1200">
                <a:latin typeface="Arial"/>
              </a:rPr>
              <a:t>
</a:t>
            </a:r>
            <a:r>
              <a:rPr lang="en-US" sz="1200" b="true">
                <a:latin typeface="Arial"/>
              </a:rPr>
              <a:t>Description</a:t>
            </a:r>
            <a:r>
              <a:rPr lang="en-US" sz="1200" b="false">
                <a:latin typeface="Arial"/>
              </a:rPr>
              <a:t> </a:t>
            </a:r>
            <a:r>
              <a:rPr lang="en-US" sz="1200" b="false">
                <a:latin typeface="Arial"/>
              </a:rPr>
              <a:t>Miller's Tale: the Knight's noble tale is discussed and the Monk is invited to tell the next story. However, the proceedings are interupted by the Miller, who is drunk. The Miller demands that his tale is heard next.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350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JRL0903518dc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Miller's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35r</a:t>
            </a:r>
            <a:r>
              <a:rPr lang="en-US" sz="1200">
                <a:latin typeface="Arial"/>
              </a:rPr>
              <a:t>
</a:t>
            </a:r>
            <a:r>
              <a:rPr lang="en-US" sz="1200" b="true">
                <a:latin typeface="Arial"/>
              </a:rPr>
              <a:t>Image Sequence Number</a:t>
            </a:r>
            <a:r>
              <a:rPr lang="en-US" sz="1200" b="false">
                <a:latin typeface="Arial"/>
              </a:rPr>
              <a:t> </a:t>
            </a:r>
            <a:r>
              <a:rPr lang="en-US" sz="1200" b="false">
                <a:latin typeface="Arial"/>
              </a:rPr>
              <a:t>035r</a:t>
            </a:r>
            <a:r>
              <a:rPr lang="en-US" sz="1200">
                <a:latin typeface="Arial"/>
              </a:rPr>
              <a:t>
</a:t>
            </a:r>
            <a:r>
              <a:rPr lang="en-US" sz="1200" b="true">
                <a:latin typeface="Arial"/>
              </a:rPr>
              <a:t>Description</a:t>
            </a:r>
            <a:r>
              <a:rPr lang="en-US" sz="1200" b="false">
                <a:latin typeface="Arial"/>
              </a:rPr>
              <a:t> </a:t>
            </a:r>
            <a:r>
              <a:rPr lang="en-US" sz="1200" b="false">
                <a:latin typeface="Arial"/>
              </a:rPr>
              <a:t>Miller's Tale: the Miller begins his tale, a bawdy story of an adulterous wife.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355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18100" y="0"/>
            <a:ext cx="60198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JRL0903561dc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Wife of Bath's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56v</a:t>
            </a:r>
            <a:r>
              <a:rPr lang="en-US" sz="1200">
                <a:latin typeface="Arial"/>
              </a:rPr>
              <a:t>
</a:t>
            </a:r>
            <a:r>
              <a:rPr lang="en-US" sz="1200" b="true">
                <a:latin typeface="Arial"/>
              </a:rPr>
              <a:t>Image Sequence Number</a:t>
            </a:r>
            <a:r>
              <a:rPr lang="en-US" sz="1200" b="false">
                <a:latin typeface="Arial"/>
              </a:rPr>
              <a:t> </a:t>
            </a:r>
            <a:r>
              <a:rPr lang="en-US" sz="1200" b="false">
                <a:latin typeface="Arial"/>
              </a:rPr>
              <a:t>056v</a:t>
            </a:r>
            <a:r>
              <a:rPr lang="en-US" sz="1200">
                <a:latin typeface="Arial"/>
              </a:rPr>
              <a:t>
</a:t>
            </a:r>
            <a:r>
              <a:rPr lang="en-US" sz="1200" b="true">
                <a:latin typeface="Arial"/>
              </a:rPr>
              <a:t>Description</a:t>
            </a:r>
            <a:r>
              <a:rPr lang="en-US" sz="1200" b="false">
                <a:latin typeface="Arial"/>
              </a:rPr>
              <a:t> </a:t>
            </a:r>
            <a:r>
              <a:rPr lang="en-US" sz="1200" b="false">
                <a:latin typeface="Arial"/>
              </a:rPr>
              <a:t>Wife of Bath's Tale: in the lengthy prologue to her tale the Wife of Bath describes her experiences of marriage, having been married five times .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570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JRL0903562dc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Wife of Bath's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57r</a:t>
            </a:r>
            <a:r>
              <a:rPr lang="en-US" sz="1200">
                <a:latin typeface="Arial"/>
              </a:rPr>
              <a:t>
</a:t>
            </a:r>
            <a:r>
              <a:rPr lang="en-US" sz="1200" b="true">
                <a:latin typeface="Arial"/>
              </a:rPr>
              <a:t>Image Sequence Number</a:t>
            </a:r>
            <a:r>
              <a:rPr lang="en-US" sz="1200" b="false">
                <a:latin typeface="Arial"/>
              </a:rPr>
              <a:t> </a:t>
            </a:r>
            <a:r>
              <a:rPr lang="en-US" sz="1200" b="false">
                <a:latin typeface="Arial"/>
              </a:rPr>
              <a:t>057r</a:t>
            </a:r>
            <a:r>
              <a:rPr lang="en-US" sz="1200">
                <a:latin typeface="Arial"/>
              </a:rPr>
              <a:t>
</a:t>
            </a:r>
            <a:r>
              <a:rPr lang="en-US" sz="1200" b="true">
                <a:latin typeface="Arial"/>
              </a:rPr>
              <a:t>Description</a:t>
            </a:r>
            <a:r>
              <a:rPr lang="en-US" sz="1200" b="false">
                <a:latin typeface="Arial"/>
              </a:rPr>
              <a:t> </a:t>
            </a:r>
            <a:r>
              <a:rPr lang="en-US" sz="1200" b="false">
                <a:latin typeface="Arial"/>
              </a:rPr>
              <a:t>Wife of Bath's Tale: in the lengthy prologue to her tale the Wife of Bath describes her experiences of marriage, having been married five times.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575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18100" y="0"/>
            <a:ext cx="60198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JRL0903563dc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Wife of Bath's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57v</a:t>
            </a:r>
            <a:r>
              <a:rPr lang="en-US" sz="1200">
                <a:latin typeface="Arial"/>
              </a:rPr>
              <a:t>
</a:t>
            </a:r>
            <a:r>
              <a:rPr lang="en-US" sz="1200" b="true">
                <a:latin typeface="Arial"/>
              </a:rPr>
              <a:t>Image Sequence Number</a:t>
            </a:r>
            <a:r>
              <a:rPr lang="en-US" sz="1200" b="false">
                <a:latin typeface="Arial"/>
              </a:rPr>
              <a:t> </a:t>
            </a:r>
            <a:r>
              <a:rPr lang="en-US" sz="1200" b="false">
                <a:latin typeface="Arial"/>
              </a:rPr>
              <a:t>057v</a:t>
            </a:r>
            <a:r>
              <a:rPr lang="en-US" sz="1200">
                <a:latin typeface="Arial"/>
              </a:rPr>
              <a:t>
</a:t>
            </a:r>
            <a:r>
              <a:rPr lang="en-US" sz="1200" b="true">
                <a:latin typeface="Arial"/>
              </a:rPr>
              <a:t>Description</a:t>
            </a:r>
            <a:r>
              <a:rPr lang="en-US" sz="1200" b="false">
                <a:latin typeface="Arial"/>
              </a:rPr>
              <a:t> </a:t>
            </a:r>
            <a:r>
              <a:rPr lang="en-US" sz="1200" b="false">
                <a:latin typeface="Arial"/>
              </a:rPr>
              <a:t>Wife of Bath's Tale: in the lengthy prologue to her tale the Wife of Bath describes her experiences of marriage, having been married five times.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580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JRL0903576dc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Wife of Bath's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64r</a:t>
            </a:r>
            <a:r>
              <a:rPr lang="en-US" sz="1200">
                <a:latin typeface="Arial"/>
              </a:rPr>
              <a:t>
</a:t>
            </a:r>
            <a:r>
              <a:rPr lang="en-US" sz="1200" b="true">
                <a:latin typeface="Arial"/>
              </a:rPr>
              <a:t>Image Sequence Number</a:t>
            </a:r>
            <a:r>
              <a:rPr lang="en-US" sz="1200" b="false">
                <a:latin typeface="Arial"/>
              </a:rPr>
              <a:t> </a:t>
            </a:r>
            <a:r>
              <a:rPr lang="en-US" sz="1200" b="false">
                <a:latin typeface="Arial"/>
              </a:rPr>
              <a:t>064r</a:t>
            </a:r>
            <a:r>
              <a:rPr lang="en-US" sz="1200">
                <a:latin typeface="Arial"/>
              </a:rPr>
              <a:t>
</a:t>
            </a:r>
            <a:r>
              <a:rPr lang="en-US" sz="1200" b="true">
                <a:latin typeface="Arial"/>
              </a:rPr>
              <a:t>Description</a:t>
            </a:r>
            <a:r>
              <a:rPr lang="en-US" sz="1200" b="false">
                <a:latin typeface="Arial"/>
              </a:rPr>
              <a:t> </a:t>
            </a:r>
            <a:r>
              <a:rPr lang="en-US" sz="1200" b="false">
                <a:latin typeface="Arial"/>
              </a:rPr>
              <a:t>Wife of Bath's Tale: a tale about a knight who is sent on a quest to find out what women really desire.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645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372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JRL0903622dc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Merchant's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87r</a:t>
            </a:r>
            <a:r>
              <a:rPr lang="en-US" sz="1200">
                <a:latin typeface="Arial"/>
              </a:rPr>
              <a:t>
</a:t>
            </a:r>
            <a:r>
              <a:rPr lang="en-US" sz="1200" b="true">
                <a:latin typeface="Arial"/>
              </a:rPr>
              <a:t>Image Sequence Number</a:t>
            </a:r>
            <a:r>
              <a:rPr lang="en-US" sz="1200" b="false">
                <a:latin typeface="Arial"/>
              </a:rPr>
              <a:t> </a:t>
            </a:r>
            <a:r>
              <a:rPr lang="en-US" sz="1200" b="false">
                <a:latin typeface="Arial"/>
              </a:rPr>
              <a:t>087r</a:t>
            </a:r>
            <a:r>
              <a:rPr lang="en-US" sz="1200">
                <a:latin typeface="Arial"/>
              </a:rPr>
              <a:t>
</a:t>
            </a:r>
            <a:r>
              <a:rPr lang="en-US" sz="1200" b="true">
                <a:latin typeface="Arial"/>
              </a:rPr>
              <a:t>Description</a:t>
            </a:r>
            <a:r>
              <a:rPr lang="en-US" sz="1200" b="false">
                <a:latin typeface="Arial"/>
              </a:rPr>
              <a:t> </a:t>
            </a:r>
            <a:r>
              <a:rPr lang="en-US" sz="1200" b="false">
                <a:latin typeface="Arial"/>
              </a:rPr>
              <a:t>Merchant's tale: the Merchant compares his own wife unfavourably to that of the faithful Griselda in the Clerk's tale. The host invites the Merchant to elaborate but the Merchant retorts that although he will tell a story about marriage, he will not relate the story of his own.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875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18100" y="0"/>
            <a:ext cx="60198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JRL0903623dc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Merchant's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87v</a:t>
            </a:r>
            <a:r>
              <a:rPr lang="en-US" sz="1200">
                <a:latin typeface="Arial"/>
              </a:rPr>
              <a:t>
</a:t>
            </a:r>
            <a:r>
              <a:rPr lang="en-US" sz="1200" b="true">
                <a:latin typeface="Arial"/>
              </a:rPr>
              <a:t>Image Sequence Number</a:t>
            </a:r>
            <a:r>
              <a:rPr lang="en-US" sz="1200" b="false">
                <a:latin typeface="Arial"/>
              </a:rPr>
              <a:t> </a:t>
            </a:r>
            <a:r>
              <a:rPr lang="en-US" sz="1200" b="false">
                <a:latin typeface="Arial"/>
              </a:rPr>
              <a:t>087v</a:t>
            </a:r>
            <a:r>
              <a:rPr lang="en-US" sz="1200">
                <a:latin typeface="Arial"/>
              </a:rPr>
              <a:t>
</a:t>
            </a:r>
            <a:r>
              <a:rPr lang="en-US" sz="1200" b="true">
                <a:latin typeface="Arial"/>
              </a:rPr>
              <a:t>Description</a:t>
            </a:r>
            <a:r>
              <a:rPr lang="en-US" sz="1200" b="false">
                <a:latin typeface="Arial"/>
              </a:rPr>
              <a:t> </a:t>
            </a:r>
            <a:r>
              <a:rPr lang="en-US" sz="1200" b="false">
                <a:latin typeface="Arial"/>
              </a:rPr>
              <a:t>Merchant's tale: a tale about an older man with a much younger wife, who is unfaithful to her husband with a young squire.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880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43500" y="0"/>
            <a:ext cx="59563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JRL0903727dc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Prologue to the Monk's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139v</a:t>
            </a:r>
            <a:r>
              <a:rPr lang="en-US" sz="1200">
                <a:latin typeface="Arial"/>
              </a:rPr>
              <a:t>
</a:t>
            </a:r>
            <a:r>
              <a:rPr lang="en-US" sz="1200" b="true">
                <a:latin typeface="Arial"/>
              </a:rPr>
              <a:t>Image Sequence Number</a:t>
            </a:r>
            <a:r>
              <a:rPr lang="en-US" sz="1200" b="false">
                <a:latin typeface="Arial"/>
              </a:rPr>
              <a:t> </a:t>
            </a:r>
            <a:r>
              <a:rPr lang="en-US" sz="1200" b="false">
                <a:latin typeface="Arial"/>
              </a:rPr>
              <a:t>139v</a:t>
            </a:r>
            <a:r>
              <a:rPr lang="en-US" sz="1200">
                <a:latin typeface="Arial"/>
              </a:rPr>
              <a:t>
</a:t>
            </a:r>
            <a:r>
              <a:rPr lang="en-US" sz="1200" b="true">
                <a:latin typeface="Arial"/>
              </a:rPr>
              <a:t>Description</a:t>
            </a:r>
            <a:r>
              <a:rPr lang="en-US" sz="1200" b="false">
                <a:latin typeface="Arial"/>
              </a:rPr>
              <a:t> </a:t>
            </a:r>
            <a:r>
              <a:rPr lang="en-US" sz="1200" b="false">
                <a:latin typeface="Arial"/>
              </a:rPr>
              <a:t>Monk's tale: the host asks the Monk for the next story.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1400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43500" y="0"/>
            <a:ext cx="59563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JRL0903729dc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Monk's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140v</a:t>
            </a:r>
            <a:r>
              <a:rPr lang="en-US" sz="1200">
                <a:latin typeface="Arial"/>
              </a:rPr>
              <a:t>
</a:t>
            </a:r>
            <a:r>
              <a:rPr lang="en-US" sz="1200" b="true">
                <a:latin typeface="Arial"/>
              </a:rPr>
              <a:t>Image Sequence Number</a:t>
            </a:r>
            <a:r>
              <a:rPr lang="en-US" sz="1200" b="false">
                <a:latin typeface="Arial"/>
              </a:rPr>
              <a:t> </a:t>
            </a:r>
            <a:r>
              <a:rPr lang="en-US" sz="1200" b="false">
                <a:latin typeface="Arial"/>
              </a:rPr>
              <a:t>140v</a:t>
            </a:r>
            <a:r>
              <a:rPr lang="en-US" sz="1200">
                <a:latin typeface="Arial"/>
              </a:rPr>
              <a:t>
</a:t>
            </a:r>
            <a:r>
              <a:rPr lang="en-US" sz="1200" b="true">
                <a:latin typeface="Arial"/>
              </a:rPr>
              <a:t>Description</a:t>
            </a:r>
            <a:r>
              <a:rPr lang="en-US" sz="1200" b="false">
                <a:latin typeface="Arial"/>
              </a:rPr>
              <a:t> </a:t>
            </a:r>
            <a:r>
              <a:rPr lang="en-US" sz="1200" b="false">
                <a:latin typeface="Arial"/>
              </a:rPr>
              <a:t>Monk's tale: a number of tragic short tales.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2008-11-07</a:t>
            </a:r>
            <a:r>
              <a:rPr lang="en-US" sz="1200">
                <a:latin typeface="Arial"/>
              </a:rPr>
              <a:t>
</a:t>
            </a:r>
            <a:r>
              <a:rPr lang="en-US" sz="1200" b="true">
                <a:latin typeface="Arial"/>
              </a:rPr>
              <a:t>Multi Page Number</a:t>
            </a:r>
            <a:r>
              <a:rPr lang="en-US" sz="1200" b="false">
                <a:latin typeface="Arial"/>
              </a:rPr>
              <a:t> </a:t>
            </a:r>
            <a:r>
              <a:rPr lang="en-US" sz="1200" b="false">
                <a:latin typeface="Arial"/>
              </a:rPr>
              <a:t>1410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80100" cy="9144000"/>
          </a:xfrm>
          <a:prstGeom prst="rect">
            <a:avLst/>
          </a:prstGeom>
        </p:spPr>
      </p:pic>
      <p:sp>
        <p:nvSpPr>
          <p:cNvPr name="TextBox 3" id="3"/>
          <p:cNvSpPr txBox="true"/>
          <p:nvPr/>
        </p:nvSpPr>
        <p:spPr>
          <a:xfrm>
            <a:off x="0" y="9144000"/>
            <a:ext cx="16256000" cy="9220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JRL0903730dc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1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Monk's tale</a:t>
            </a:r>
            <a:r>
              <a:rPr lang="en-US" sz="1200">
                <a:latin typeface="Arial"/>
              </a:rPr>
              <a:t>
</a:t>
            </a:r>
            <a:r>
              <a:rPr lang="en-US" sz="1200" b="true">
                <a:latin typeface="Arial"/>
              </a:rPr>
              <a:t>Parent Work Title</a:t>
            </a:r>
            <a:r>
              <a:rPr lang="en-US" sz="1200" b="false">
                <a:latin typeface="Arial"/>
              </a:rPr>
              <a:t> </a:t>
            </a:r>
            <a:r>
              <a:rPr lang="en-US" sz="1200" b="false">
                <a:latin typeface="Arial"/>
              </a:rPr>
              <a:t>Canterbury Tales and other works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Canterbury Tales</a:t>
            </a:r>
            <a:r>
              <a:rPr lang="en-US" sz="1200">
                <a:latin typeface="Arial"/>
              </a:rPr>
              <a:t>
</a:t>
            </a:r>
            <a:r>
              <a:rPr lang="en-US" sz="1200" b="true">
                <a:latin typeface="Arial"/>
              </a:rPr>
              <a:t>Creator</a:t>
            </a:r>
            <a:r>
              <a:rPr lang="en-US" sz="1200" b="false">
                <a:latin typeface="Arial"/>
              </a:rPr>
              <a:t> </a:t>
            </a:r>
            <a:r>
              <a:rPr lang="en-US" sz="1200" b="false">
                <a:latin typeface="Arial"/>
              </a:rPr>
              <a:t>Brode, John</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Display Creator</a:t>
            </a:r>
            <a:r>
              <a:rPr lang="en-US" sz="1200" b="false">
                <a:latin typeface="Arial"/>
              </a:rPr>
              <a:t> </a:t>
            </a:r>
            <a:r>
              <a:rPr lang="en-US" sz="1200" b="false">
                <a:latin typeface="Arial"/>
              </a:rPr>
              <a:t>Chaucer, Geoffrey, -1400</a:t>
            </a:r>
            <a:r>
              <a:rPr lang="en-US" sz="1200">
                <a:latin typeface="Arial"/>
              </a:rPr>
              <a:t>
</a:t>
            </a:r>
            <a:r>
              <a:rPr lang="en-US" sz="1200" b="true">
                <a:latin typeface="Arial"/>
              </a:rPr>
              <a:t>Date Created</a:t>
            </a:r>
            <a:r>
              <a:rPr lang="en-US" sz="1200" b="false">
                <a:latin typeface="Arial"/>
              </a:rPr>
              <a:t> </a:t>
            </a:r>
            <a:r>
              <a:rPr lang="en-US" sz="1200" b="false">
                <a:latin typeface="Arial"/>
              </a:rPr>
              <a:t>15th century [late]</a:t>
            </a:r>
            <a:r>
              <a:rPr lang="en-US" sz="1200">
                <a:latin typeface="Arial"/>
              </a:rPr>
              <a:t>
</a:t>
            </a:r>
            <a:r>
              <a:rPr lang="en-US" sz="1200" b="true">
                <a:latin typeface="Arial"/>
              </a:rPr>
              <a:t>Page</a:t>
            </a:r>
            <a:r>
              <a:rPr lang="en-US" sz="1200" b="false">
                <a:latin typeface="Arial"/>
              </a:rPr>
              <a:t> </a:t>
            </a:r>
            <a:r>
              <a:rPr lang="en-US" sz="1200" b="false">
                <a:latin typeface="Arial"/>
              </a:rPr>
              <a:t>141r</a:t>
            </a:r>
            <a:r>
              <a:rPr lang="en-US" sz="1200">
                <a:latin typeface="Arial"/>
              </a:rPr>
              <a:t>
</a:t>
            </a:r>
            <a:r>
              <a:rPr lang="en-US" sz="1200" b="true">
                <a:latin typeface="Arial"/>
              </a:rPr>
              <a:t>Image Sequence Number</a:t>
            </a:r>
            <a:r>
              <a:rPr lang="en-US" sz="1200" b="false">
                <a:latin typeface="Arial"/>
              </a:rPr>
              <a:t> </a:t>
            </a:r>
            <a:r>
              <a:rPr lang="en-US" sz="1200" b="false">
                <a:latin typeface="Arial"/>
              </a:rPr>
              <a:t>141r</a:t>
            </a:r>
            <a:r>
              <a:rPr lang="en-US" sz="1200">
                <a:latin typeface="Arial"/>
              </a:rPr>
              <a:t>
</a:t>
            </a:r>
            <a:r>
              <a:rPr lang="en-US" sz="1200" b="true">
                <a:latin typeface="Arial"/>
              </a:rPr>
              <a:t>Description</a:t>
            </a:r>
            <a:r>
              <a:rPr lang="en-US" sz="1200" b="false">
                <a:latin typeface="Arial"/>
              </a:rPr>
              <a:t> </a:t>
            </a:r>
            <a:r>
              <a:rPr lang="en-US" sz="1200" b="false">
                <a:latin typeface="Arial"/>
              </a:rPr>
              <a:t>Monk's tale: a number of tragic short tales. The script is a current anglicana of a rather legal sort.</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literature--Manuscripts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Medieval--Manuscripts</a:t>
            </a:r>
            <a:r>
              <a:rPr lang="en-US" sz="1200">
                <a:latin typeface="Arial"/>
              </a:rPr>
              <a:t>
</a:t>
            </a:r>
            <a:r>
              <a:rPr lang="en-US" sz="1200" b="true">
                <a:latin typeface="Arial"/>
              </a:rPr>
              <a:t>Subject</a:t>
            </a:r>
            <a:r>
              <a:rPr lang="en-US" sz="1200" b="false">
                <a:latin typeface="Arial"/>
              </a:rPr>
              <a:t> </a:t>
            </a:r>
            <a:r>
              <a:rPr lang="en-US" sz="1200" b="false">
                <a:latin typeface="Arial"/>
              </a:rPr>
              <a:t>Poetry, Medieval</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1200 - 1500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Chaucer, Geoffrey, -1400</a:t>
            </a:r>
            <a:r>
              <a:rPr lang="en-US" sz="1200">
                <a:latin typeface="Arial"/>
              </a:rPr>
              <a:t>
</a:t>
            </a:r>
            <a:r>
              <a:rPr lang="en-US" sz="1200" b="true">
                <a:latin typeface="Arial"/>
              </a:rPr>
              <a:t>Item Height</a:t>
            </a:r>
            <a:r>
              <a:rPr lang="en-US" sz="1200" b="false">
                <a:latin typeface="Arial"/>
              </a:rPr>
              <a:t> </a:t>
            </a:r>
            <a:r>
              <a:rPr lang="en-US" sz="1200" b="false">
                <a:latin typeface="Arial"/>
              </a:rPr>
              <a:t>300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Pearce, Samuel Winter, Reverend, of Shaugh and Sampford Spinney in Devon.</a:t>
            </a:r>
            <a:r>
              <a:rPr lang="en-US" sz="1200">
                <a:latin typeface="Arial"/>
              </a:rPr>
              <a:t>
</a:t>
            </a:r>
            <a:r>
              <a:rPr lang="en-US" sz="1200" b="true">
                <a:latin typeface="Arial"/>
              </a:rPr>
              <a:t>Provenance</a:t>
            </a:r>
            <a:r>
              <a:rPr lang="en-US" sz="1200" b="false">
                <a:latin typeface="Arial"/>
              </a:rPr>
              <a:t> </a:t>
            </a:r>
            <a:r>
              <a:rPr lang="en-US" sz="1200" b="false">
                <a:latin typeface="Arial"/>
              </a:rPr>
              <a:t>Hodson, Lawrence W., of Compton Hall near Wolverhampton.</a:t>
            </a:r>
            <a:r>
              <a:rPr lang="en-US" sz="1200">
                <a:latin typeface="Arial"/>
              </a:rPr>
              <a:t>
</a:t>
            </a:r>
            <a:r>
              <a:rPr lang="en-US" sz="1200" b="true">
                <a:latin typeface="Arial"/>
              </a:rPr>
              <a:t>Provenance</a:t>
            </a:r>
            <a:r>
              <a:rPr lang="en-US" sz="1200" b="false">
                <a:latin typeface="Arial"/>
              </a:rPr>
              <a:t> </a:t>
            </a:r>
            <a:r>
              <a:rPr lang="en-US" sz="1200" b="false">
                <a:latin typeface="Arial"/>
              </a:rPr>
              <a:t>Hull, John, d. 1549. A customs officer of Exeter and Dartmouth.</a:t>
            </a:r>
            <a:r>
              <a:rPr lang="en-US" sz="1200">
                <a:latin typeface="Arial"/>
              </a:rPr>
              <a:t>
</a:t>
            </a:r>
            <a:r>
              <a:rPr lang="en-US" sz="1200" b="true">
                <a:latin typeface="Arial"/>
              </a:rPr>
              <a:t>Provenance</a:t>
            </a:r>
            <a:r>
              <a:rPr lang="en-US" sz="1200" b="false">
                <a:latin typeface="Arial"/>
              </a:rPr>
              <a:t> </a:t>
            </a:r>
            <a:r>
              <a:rPr lang="en-US" sz="1200" b="false">
                <a:latin typeface="Arial"/>
              </a:rPr>
              <a:t>Woolcombe, Mr., of Pitton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p.24.</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pp. 420-21.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Manley, John M., and Rickert, Edith, 'The text of the Canterbury Tales studied on the basis of all known manuscripts. Volume 1, Descriptions of the manuscripts' (Chicago: University of Chicago, 1940), pp. 349-55.</a:t>
            </a:r>
            <a:r>
              <a:rPr lang="en-US" sz="1200">
                <a:latin typeface="Arial"/>
              </a:rPr>
              <a:t>
</a:t>
            </a:r>
            <a:r>
              <a:rPr lang="en-US" sz="1200" b="true">
                <a:latin typeface="Arial"/>
              </a:rPr>
              <a:t>Bibliographic Citation</a:t>
            </a:r>
            <a:r>
              <a:rPr lang="en-US" sz="1200" b="false">
                <a:latin typeface="Arial"/>
              </a:rPr>
              <a:t> </a:t>
            </a:r>
            <a:r>
              <a:rPr lang="en-US" sz="1200" b="false">
                <a:latin typeface="Arial"/>
              </a:rPr>
              <a:t>Griffiths, J., New light on the provenance of a copy of the Canterbury Tales, John Rylands Library, MS Eng. 113, 'Bulletin of the John Rylands University Library of Manchester', vol. 77 no.2 (1995), pp25-30.</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 Bernard Quaritch for £180.00 in May 1910.</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2008-11-06</a:t>
            </a:r>
            <a:r>
              <a:rPr lang="en-US" sz="1200">
                <a:latin typeface="Arial"/>
              </a:rPr>
              <a:t>
</a:t>
            </a:r>
            <a:r>
              <a:rPr lang="en-US" sz="1200" b="true">
                <a:latin typeface="Arial"/>
              </a:rPr>
              <a:t>Multi Page Number</a:t>
            </a:r>
            <a:r>
              <a:rPr lang="en-US" sz="1200" b="false">
                <a:latin typeface="Arial"/>
              </a:rPr>
              <a:t> </a:t>
            </a:r>
            <a:r>
              <a:rPr lang="en-US" sz="1200" b="false">
                <a:latin typeface="Arial"/>
              </a:rPr>
              <a:t>1415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2009-03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