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832100" y="0"/>
            <a:ext cx="105918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JRL15070240</a:t>
            </a:r>
            <a:r>
              <a:rPr lang="en-US" sz="1200">
                <a:latin typeface="Arial"/>
              </a:rPr>
              <a:t>
</a:t>
            </a:r>
            <a:r>
              <a:rPr lang="en-US" sz="1200" b="true">
                <a:latin typeface="Arial"/>
              </a:rPr>
              <a:t>Reference Number</a:t>
            </a:r>
            <a:r>
              <a:rPr lang="en-US" sz="1200" b="false">
                <a:latin typeface="Arial"/>
              </a:rPr>
              <a:t> </a:t>
            </a:r>
            <a:r>
              <a:rPr lang="en-US" sz="1200" b="false">
                <a:latin typeface="Arial"/>
              </a:rPr>
              <a:t>HAM/1/14/97</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discovery/fulldisplay?docid=alma992976139180301631&context=L&vid=44MAN_INST:MU_NUI&search_scope=MyInst_and_CI&tab=Everything&lang=en">Mary Hamilton Papers</a>]]></a:t>
            </a:r>
            <a:r>
              <a:rPr lang="en-US" sz="1200">
                <a:latin typeface="Arial"/>
              </a:rPr>
              <a:t>
</a:t>
            </a:r>
            <a:r>
              <a:rPr lang="en-US" sz="1200" b="true">
                <a:latin typeface="Arial"/>
              </a:rPr>
              <a:t>Series Title</a:t>
            </a:r>
            <a:r>
              <a:rPr lang="en-US" sz="1200" b="false">
                <a:latin typeface="Arial"/>
              </a:rPr>
              <a:t> </a:t>
            </a:r>
            <a:r>
              <a:rPr lang="en-US" sz="1200" b="false">
                <a:latin typeface="Arial"/>
              </a:rPr>
              <a:t>Correspondence from Martha Carolina Goldsworthy</a:t>
            </a:r>
            <a:r>
              <a:rPr lang="en-US" sz="1200">
                <a:latin typeface="Arial"/>
              </a:rPr>
              <a:t>
</a:t>
            </a:r>
            <a:r>
              <a:rPr lang="en-US" sz="1200" b="true">
                <a:latin typeface="Arial"/>
              </a:rPr>
              <a:t>Parent Work Title</a:t>
            </a:r>
            <a:r>
              <a:rPr lang="en-US" sz="1200" b="false">
                <a:latin typeface="Arial"/>
              </a:rPr>
              <a:t> </a:t>
            </a:r>
            <a:r>
              <a:rPr lang="en-US" sz="1200" b="false">
                <a:latin typeface="Arial"/>
              </a:rPr>
              <a:t>Letter from Martha Carolina Goldsworthy to Mary Hamilton</a:t>
            </a:r>
            <a:r>
              <a:rPr lang="en-US" sz="1200">
                <a:latin typeface="Arial"/>
              </a:rPr>
              <a:t>
</a:t>
            </a:r>
            <a:r>
              <a:rPr lang="en-US" sz="1200" b="true">
                <a:latin typeface="Arial"/>
              </a:rPr>
              <a:t>Creator</a:t>
            </a:r>
            <a:r>
              <a:rPr lang="en-US" sz="1200" b="false">
                <a:latin typeface="Arial"/>
              </a:rPr>
              <a:t> </a:t>
            </a:r>
            <a:r>
              <a:rPr lang="en-US" sz="1200" b="false">
                <a:latin typeface="Arial"/>
              </a:rPr>
              <a:t>Goldsworthy, Martha Carolina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1783-12-15</a:t>
            </a:r>
            <a:r>
              <a:rPr lang="en-US" sz="1200">
                <a:latin typeface="Arial"/>
              </a:rPr>
              <a:t>
</a:t>
            </a:r>
            <a:r>
              <a:rPr lang="en-US" sz="1200" b="true">
                <a:latin typeface="Arial"/>
              </a:rPr>
              <a:t>Description</a:t>
            </a:r>
            <a:r>
              <a:rPr lang="en-US" sz="1200" b="false">
                <a:latin typeface="Arial"/>
              </a:rPr>
              <a:t> </a:t>
            </a:r>
            <a:r>
              <a:rPr lang="en-US" sz="1200" b="false">
                <a:latin typeface="Arial"/>
              </a:rPr>
              <a:t>Goldsworthy is feeling quite better but with such a long attack of illness as she has had she must expect a long recovery. She sends a ‘thousand thanks’ to Hamilton.</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Great Britain--Social life and customs</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Hamilton, Mary, 1756-1816</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Copyright restrictions may apply</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13/07/2015</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Metadata Schema</a:t>
            </a:r>
            <a:r>
              <a:rPr lang="en-US" sz="1200" b="false">
                <a:latin typeface="Arial"/>
              </a:rPr>
              <a:t> </a:t>
            </a:r>
            <a:r>
              <a:rPr lang="en-US" sz="1200" b="false">
                <a:latin typeface="Arial"/>
              </a:rPr>
              <a:t>eng-GB</a:t>
            </a:r>
            <a:r>
              <a:rPr lang="en-US" sz="1200">
                <a:latin typeface="Arial"/>
              </a:rPr>
              <a:t>
</a:t>
            </a:r>
            <a:r>
              <a:rPr lang="en-US" sz="1200" b="true">
                <a:latin typeface="Arial"/>
              </a:rPr>
              <a:t>Collection Code</a:t>
            </a:r>
            <a:r>
              <a:rPr lang="en-US" sz="1200" b="false">
                <a:latin typeface="Arial"/>
              </a:rPr>
              <a:t> </a:t>
            </a:r>
            <a:r>
              <a:rPr lang="en-US" sz="1200" b="false">
                <a:latin typeface="Arial"/>
              </a:rPr>
              <a:t>Mary Hamilton Papers</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508500" y="0"/>
            <a:ext cx="72390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JRL1313192</a:t>
            </a:r>
            <a:r>
              <a:rPr lang="en-US" sz="1200">
                <a:latin typeface="Arial"/>
              </a:rPr>
              <a:t>
</a:t>
            </a:r>
            <a:r>
              <a:rPr lang="en-US" sz="1200" b="true">
                <a:latin typeface="Arial"/>
              </a:rPr>
              <a:t>Reference Number</a:t>
            </a:r>
            <a:r>
              <a:rPr lang="en-US" sz="1200" b="false">
                <a:latin typeface="Arial"/>
              </a:rPr>
              <a:t> </a:t>
            </a:r>
            <a:r>
              <a:rPr lang="en-US" sz="1200" b="false">
                <a:latin typeface="Arial"/>
              </a:rPr>
              <a:t>HAM/1/1/4/30</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discovery/fulldisplay?docid=alma992976139180301631&context=L&vid=44MAN_INST:MU_NUI&search_scope=MyInst_and_CI&tab=Everything&lang=en">Mary Hamilton Papers</a>]]></a:t>
            </a:r>
            <a:r>
              <a:rPr lang="en-US" sz="1200">
                <a:latin typeface="Arial"/>
              </a:rPr>
              <a:t>
</a:t>
            </a:r>
            <a:r>
              <a:rPr lang="en-US" sz="1200" b="true">
                <a:latin typeface="Arial"/>
              </a:rPr>
              <a:t>Series Title</a:t>
            </a:r>
            <a:r>
              <a:rPr lang="en-US" sz="1200" b="false">
                <a:latin typeface="Arial"/>
              </a:rPr>
              <a:t> </a:t>
            </a:r>
            <a:r>
              <a:rPr lang="en-US" sz="1200" b="false">
                <a:latin typeface="Arial"/>
              </a:rPr>
              <a:t>Correspondence from the Royal Family</a:t>
            </a:r>
            <a:r>
              <a:rPr lang="en-US" sz="1200">
                <a:latin typeface="Arial"/>
              </a:rPr>
              <a:t>
</a:t>
            </a:r>
            <a:r>
              <a:rPr lang="en-US" sz="1200" b="true">
                <a:latin typeface="Arial"/>
              </a:rPr>
              <a:t>Parent Work Title</a:t>
            </a:r>
            <a:r>
              <a:rPr lang="en-US" sz="1200" b="false">
                <a:latin typeface="Arial"/>
              </a:rPr>
              <a:t> </a:t>
            </a:r>
            <a:r>
              <a:rPr lang="en-US" sz="1200" b="false">
                <a:latin typeface="Arial"/>
              </a:rPr>
              <a:t>Note from Princess Augusta Sophia to Mary Hamilton</a:t>
            </a:r>
            <a:r>
              <a:rPr lang="en-US" sz="1200">
                <a:latin typeface="Arial"/>
              </a:rPr>
              <a:t>
</a:t>
            </a:r>
            <a:r>
              <a:rPr lang="en-US" sz="1200" b="true">
                <a:latin typeface="Arial"/>
              </a:rPr>
              <a:t>Creator</a:t>
            </a:r>
            <a:r>
              <a:rPr lang="en-US" sz="1200" b="false">
                <a:latin typeface="Arial"/>
              </a:rPr>
              <a:t> </a:t>
            </a:r>
            <a:r>
              <a:rPr lang="en-US" sz="1200" b="false">
                <a:latin typeface="Arial"/>
              </a:rPr>
              <a:t>Augusta Sophia, Princess, daughter of George III, King of Great Britain, 1768-1840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1781-08-14</a:t>
            </a:r>
            <a:r>
              <a:rPr lang="en-US" sz="1200">
                <a:latin typeface="Arial"/>
              </a:rPr>
              <a:t>
</a:t>
            </a:r>
            <a:r>
              <a:rPr lang="en-US" sz="1200" b="true">
                <a:latin typeface="Arial"/>
              </a:rPr>
              <a:t>Description</a:t>
            </a:r>
            <a:r>
              <a:rPr lang="en-US" sz="1200" b="false">
                <a:latin typeface="Arial"/>
              </a:rPr>
              <a:t> </a:t>
            </a:r>
            <a:r>
              <a:rPr lang="en-US" sz="1200" b="false">
                <a:latin typeface="Arial"/>
              </a:rPr>
              <a:t>The note is written on the back of a part of a letter written in another hand. The note states that it has been written by Princess Augusta in her own blood to Hamilton as a 'mark of affection'. The note was found inside a modern envelope in the Princess Royal's file (HAM/1/1/5).</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Subject</a:t>
            </a:r>
            <a:r>
              <a:rPr lang="en-US" sz="1200" b="false">
                <a:latin typeface="Arial"/>
              </a:rPr>
              <a:t> </a:t>
            </a:r>
            <a:r>
              <a:rPr lang="en-US" sz="1200" b="false">
                <a:latin typeface="Arial"/>
              </a:rPr>
              <a:t>Great Britain--Court and courtiers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Copyright restrictions may apply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2013-07-04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2016-03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Collection Code</a:t>
            </a:r>
            <a:r>
              <a:rPr lang="en-US" sz="1200" b="false">
                <a:latin typeface="Arial"/>
              </a:rPr>
              <a:t> </a:t>
            </a:r>
            <a:r>
              <a:rPr lang="en-US" sz="1200" b="false">
                <a:latin typeface="Arial"/>
              </a:rPr>
              <a:t>Mary Hamilton Papers</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68900" y="0"/>
            <a:ext cx="59055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JRL1415099</a:t>
            </a:r>
            <a:r>
              <a:rPr lang="en-US" sz="1200">
                <a:latin typeface="Arial"/>
              </a:rPr>
              <a:t>
</a:t>
            </a:r>
            <a:r>
              <a:rPr lang="en-US" sz="1200" b="true">
                <a:latin typeface="Arial"/>
              </a:rPr>
              <a:t>Reference Number</a:t>
            </a:r>
            <a:r>
              <a:rPr lang="en-US" sz="1200" b="false">
                <a:latin typeface="Arial"/>
              </a:rPr>
              <a:t> </a:t>
            </a:r>
            <a:r>
              <a:rPr lang="en-US" sz="1200" b="false">
                <a:latin typeface="Arial"/>
              </a:rPr>
              <a:t>HAM/1/1/2/11</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discovery/fulldisplay?docid=alma992976139180301631&context=L&vid=44MAN_INST:MU_NUI&search_scope=MyInst_and_CI&tab=Everything&lang=en">Mary Hamilton Papers</a>]]></a:t>
            </a:r>
            <a:r>
              <a:rPr lang="en-US" sz="1200">
                <a:latin typeface="Arial"/>
              </a:rPr>
              <a:t>
</a:t>
            </a:r>
            <a:r>
              <a:rPr lang="en-US" sz="1200" b="true">
                <a:latin typeface="Arial"/>
              </a:rPr>
              <a:t>Image Title</a:t>
            </a:r>
            <a:r>
              <a:rPr lang="en-US" sz="1200" b="false">
                <a:latin typeface="Arial"/>
              </a:rPr>
              <a:t> </a:t>
            </a:r>
            <a:r>
              <a:rPr lang="en-US" sz="1200" b="false">
                <a:latin typeface="Arial"/>
              </a:rPr>
              <a:t>Printed Illustration of George III</a:t>
            </a:r>
            <a:r>
              <a:rPr lang="en-US" sz="1200">
                <a:latin typeface="Arial"/>
              </a:rPr>
              <a:t>
</a:t>
            </a:r>
            <a:r>
              <a:rPr lang="en-US" sz="1200" b="true">
                <a:latin typeface="Arial"/>
              </a:rPr>
              <a:t>Series Title</a:t>
            </a:r>
            <a:r>
              <a:rPr lang="en-US" sz="1200" b="false">
                <a:latin typeface="Arial"/>
              </a:rPr>
              <a:t> </a:t>
            </a:r>
            <a:r>
              <a:rPr lang="en-US" sz="1200" b="false">
                <a:latin typeface="Arial"/>
              </a:rPr>
              <a:t>Correspondence from the Royal Family</a:t>
            </a:r>
            <a:r>
              <a:rPr lang="en-US" sz="1200">
                <a:latin typeface="Arial"/>
              </a:rPr>
              <a:t>
</a:t>
            </a:r>
            <a:r>
              <a:rPr lang="en-US" sz="1200" b="true">
                <a:latin typeface="Arial"/>
              </a:rPr>
              <a:t>Date Created</a:t>
            </a:r>
            <a:r>
              <a:rPr lang="en-US" sz="1200" b="false">
                <a:latin typeface="Arial"/>
              </a:rPr>
              <a:t> </a:t>
            </a:r>
            <a:r>
              <a:rPr lang="en-US" sz="1200" b="false">
                <a:latin typeface="Arial"/>
              </a:rPr>
              <a:t>c1780</a:t>
            </a:r>
            <a:r>
              <a:rPr lang="en-US" sz="1200">
                <a:latin typeface="Arial"/>
              </a:rPr>
              <a:t>
</a:t>
            </a:r>
            <a:r>
              <a:rPr lang="en-US" sz="1200" b="true">
                <a:latin typeface="Arial"/>
              </a:rPr>
              <a:t>Description</a:t>
            </a:r>
            <a:r>
              <a:rPr lang="en-US" sz="1200" b="false">
                <a:latin typeface="Arial"/>
              </a:rPr>
              <a:t> </a:t>
            </a:r>
            <a:r>
              <a:rPr lang="en-US" sz="1200" b="false">
                <a:latin typeface="Arial"/>
              </a:rPr>
              <a:t>A printed illustration of George III. The image is in profile and has been cut-out of a newspaper or other publication.</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Great Britain--Court and courtiers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Printing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George III, King of Great Britain, 1738-1820</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Copyright restrictions may apply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2014-06-26</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2014-07</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Collection Code</a:t>
            </a:r>
            <a:r>
              <a:rPr lang="en-US" sz="1200" b="false">
                <a:latin typeface="Arial"/>
              </a:rPr>
              <a:t> </a:t>
            </a:r>
            <a:r>
              <a:rPr lang="en-US" sz="1200" b="false">
                <a:latin typeface="Arial"/>
              </a:rPr>
              <a:t>Mary Hamilton Collection</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8128000" y="4572000"/>
            <a:ext cx="0" cy="0"/>
          </a:xfrm>
          <a:prstGeom prst="rect">
            <a:avLst/>
          </a:prstGeom>
        </p:spPr>
      </p:pic>
      <p:sp>
        <p:nvSpPr>
          <p:cNvPr name="TextBox 3" id="3"/>
          <p:cNvSpPr txBox="true"/>
          <p:nvPr/>
        </p:nvSpPr>
        <p:spPr>
          <a:xfrm>
            <a:off x="0" y="9144000"/>
            <a:ext cx="16256000" cy="6654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HAM_1_15_2_4.pdf</a:t>
            </a:r>
            <a:r>
              <a:rPr lang="en-US" sz="1200">
                <a:latin typeface="Arial"/>
              </a:rPr>
              <a:t>
</a:t>
            </a:r>
            <a:r>
              <a:rPr lang="en-US" sz="1200" b="true">
                <a:latin typeface="Arial"/>
              </a:rPr>
              <a:t>Reference Number</a:t>
            </a:r>
            <a:r>
              <a:rPr lang="en-US" sz="1200" b="false">
                <a:latin typeface="Arial"/>
              </a:rPr>
              <a:t> </a:t>
            </a:r>
            <a:r>
              <a:rPr lang="en-US" sz="1200" b="false">
                <a:latin typeface="Arial"/>
              </a:rPr>
              <a:t>HAM/1/15/2/4</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discovery/fulldisplay?docid=alma992976139180301631&context=L&vid=44MAN_INST:MU_NUI&search_scope=MyInst_and_CI&tab=Everything&lang=en">Mary Hamilton Papers</a>]]></a:t>
            </a:r>
            <a:r>
              <a:rPr lang="en-US" sz="1200">
                <a:latin typeface="Arial"/>
              </a:rPr>
              <a:t>
</a:t>
            </a:r>
            <a:r>
              <a:rPr lang="en-US" sz="1200" b="true">
                <a:latin typeface="Arial"/>
              </a:rPr>
              <a:t>Series Title</a:t>
            </a:r>
            <a:r>
              <a:rPr lang="en-US" sz="1200" b="false">
                <a:latin typeface="Arial"/>
              </a:rPr>
              <a:t> </a:t>
            </a:r>
            <a:r>
              <a:rPr lang="en-US" sz="1200" b="false">
                <a:latin typeface="Arial"/>
              </a:rPr>
              <a:t>Correspondence from Mary Hamilton to Charlotte Margaret Gunning</a:t>
            </a:r>
            <a:r>
              <a:rPr lang="en-US" sz="1200">
                <a:latin typeface="Arial"/>
              </a:rPr>
              <a:t>
</a:t>
            </a:r>
            <a:r>
              <a:rPr lang="en-US" sz="1200" b="true">
                <a:latin typeface="Arial"/>
              </a:rPr>
              <a:t>Parent Work Title</a:t>
            </a:r>
            <a:r>
              <a:rPr lang="en-US" sz="1200" b="false">
                <a:latin typeface="Arial"/>
              </a:rPr>
              <a:t> </a:t>
            </a:r>
            <a:r>
              <a:rPr lang="en-US" sz="1200" b="false">
                <a:latin typeface="Arial"/>
              </a:rPr>
              <a:t>Notes from Mary Hamilton to Charlotte Margaret Gunning</a:t>
            </a:r>
            <a:r>
              <a:rPr lang="en-US" sz="1200">
                <a:latin typeface="Arial"/>
              </a:rPr>
              <a:t>
</a:t>
            </a:r>
            <a:r>
              <a:rPr lang="en-US" sz="1200" b="true">
                <a:latin typeface="Arial"/>
              </a:rPr>
              <a:t>Creator</a:t>
            </a:r>
            <a:r>
              <a:rPr lang="en-US" sz="1200" b="false">
                <a:latin typeface="Arial"/>
              </a:rPr>
              <a:t> </a:t>
            </a:r>
            <a:r>
              <a:rPr lang="en-US" sz="1200" b="false">
                <a:latin typeface="Arial"/>
              </a:rPr>
              <a:t>Hamilton, Mary, 1756-1816</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c1779</a:t>
            </a:r>
            <a:r>
              <a:rPr lang="en-US" sz="1200">
                <a:latin typeface="Arial"/>
              </a:rPr>
              <a:t>
</a:t>
            </a:r>
            <a:r>
              <a:rPr lang="en-US" sz="1200" b="true">
                <a:latin typeface="Arial"/>
              </a:rPr>
              <a:t>Description</a:t>
            </a:r>
            <a:r>
              <a:rPr lang="en-US" sz="1200" b="false">
                <a:latin typeface="Arial"/>
              </a:rPr>
              <a:t> </a:t>
            </a:r>
            <a:r>
              <a:rPr lang="en-US" sz="1200" b="false">
                <a:latin typeface="Arial"/>
              </a:rPr>
              <a:t>In the first note (25 November 1779) Hamilton writes on her poor health. She is ill with a cold which has affected her eyes which have almost closed and she is finding it difficult for her to write. Hamilton writes that she has much to do but because of the pain that she is in is unable to do. The second note is dated December. Hamilton writes that it was her duty to wait (upon the Royal family) and that the Queen was more 'than usually kind'. She also notes that a 'Mr J' continues to torment her and has sent her a present which she has returned. The third note (21 May 1780) Hamilton writes that Gunning's note has raised and that she will write a type of journal for Gunning and that she expects the same from Gunning. The final note (10 August 1780) is incomplete. Hamilton has not time enough to write Gunning a long letter but forwards her one she has written to 'LW' [Lady Wake?] for her to read. In it she notes that she has outlines how she spends her day and writes that it will please Gunning 'to follow me through the day'.</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Great Britain--Social life and customs</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Hamilton, Mary, 1756-1816</a:t>
            </a:r>
            <a:r>
              <a:rPr lang="en-US" sz="1200">
                <a:latin typeface="Arial"/>
              </a:rPr>
              <a:t>
</a:t>
            </a:r>
            <a:r>
              <a:rPr lang="en-US" sz="1200" b="true">
                <a:latin typeface="Arial"/>
              </a:rPr>
              <a:t>People Covered</a:t>
            </a:r>
            <a:r>
              <a:rPr lang="en-US" sz="1200" b="false">
                <a:latin typeface="Arial"/>
              </a:rPr>
              <a:t> </a:t>
            </a:r>
            <a:r>
              <a:rPr lang="en-US" sz="1200" b="false">
                <a:latin typeface="Arial"/>
              </a:rPr>
              <a:t>Charlotte, Queen, consort of George III, King of Great Britain, 1744-1818</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Copyright restrictions may apply</a:t>
            </a:r>
            <a:r>
              <a:rPr lang="en-US" sz="1200">
                <a:latin typeface="Arial"/>
              </a:rPr>
              <a:t>
</a:t>
            </a:r>
            <a:r>
              <a:rPr lang="en-US" sz="1200" b="true">
                <a:latin typeface="Arial"/>
              </a:rPr>
              <a:t>Notes</a:t>
            </a:r>
            <a:r>
              <a:rPr lang="en-US" sz="1200" b="false">
                <a:latin typeface="Arial"/>
              </a:rPr>
              <a:t> </a:t>
            </a:r>
            <a:r>
              <a:rPr lang="en-US" sz="1200" b="false">
                <a:latin typeface="Arial"/>
              </a:rPr>
              <a:t>Four notes have been pasted on to one sheet.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2014-07-27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2014-07</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Collection Code</a:t>
            </a:r>
            <a:r>
              <a:rPr lang="en-US" sz="1200" b="false">
                <a:latin typeface="Arial"/>
              </a:rPr>
              <a:t> </a:t>
            </a:r>
            <a:r>
              <a:rPr lang="en-US" sz="1200" b="false">
                <a:latin typeface="Arial"/>
              </a:rPr>
              <a:t>Mary Hamilton Collection</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