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279900" y="0"/>
            <a:ext cx="76835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JRL021808bw</a:t>
            </a:r>
            <a:r>
              <a:rPr lang="en-US" sz="1200">
                <a:latin typeface="Arial"/>
              </a:rPr>
              <a:t>
</a:t>
            </a:r>
            <a:r>
              <a:rPr lang="en-US" sz="1200" b="true">
                <a:latin typeface="Arial"/>
              </a:rPr>
              <a:t>Reference Number</a:t>
            </a:r>
            <a:r>
              <a:rPr lang="en-US" sz="1200" b="false">
                <a:latin typeface="Arial"/>
              </a:rPr>
              <a:t> </a:t>
            </a:r>
            <a:r>
              <a:rPr lang="en-US" sz="1200" b="false">
                <a:latin typeface="Arial"/>
              </a:rPr>
              <a:t>R15240</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href="http://man-fe.hosted.exlibrisgroup.com/MU_VU1:BLENDED:44MAN_ALMA_DS21154288450001631"&gt;UoM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Cloisters</a:t>
            </a:r>
            <a:r>
              <a:rPr lang="en-US" sz="1200">
                <a:latin typeface="Arial"/>
              </a:rPr>
              <a:t>
</a:t>
            </a:r>
            <a:r>
              <a:rPr lang="en-US" sz="1200" b="true">
                <a:latin typeface="Arial"/>
              </a:rPr>
              <a:t>Parent Work Title</a:t>
            </a:r>
            <a:r>
              <a:rPr lang="en-US" sz="1200" b="false">
                <a:latin typeface="Arial"/>
              </a:rPr>
              <a:t> </a:t>
            </a:r>
            <a:r>
              <a:rPr lang="en-US" sz="1200" b="false">
                <a:latin typeface="Arial"/>
              </a:rPr>
              <a:t>John Rylands Library, Manchester, 1900</a:t>
            </a:r>
            <a:r>
              <a:rPr lang="en-US" sz="1200">
                <a:latin typeface="Arial"/>
              </a:rPr>
              <a:t>
</a:t>
            </a:r>
            <a:r>
              <a:rPr lang="en-US" sz="1200" b="true">
                <a:latin typeface="Arial"/>
              </a:rPr>
              <a:t>Creator</a:t>
            </a:r>
            <a:r>
              <a:rPr lang="en-US" sz="1200" b="false">
                <a:latin typeface="Arial"/>
              </a:rPr>
              <a:t> </a:t>
            </a:r>
            <a:r>
              <a:rPr lang="en-US" sz="1200" b="false">
                <a:latin typeface="Arial"/>
              </a:rPr>
              <a:t>Bedford Lemere and Co.</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1900</a:t>
            </a:r>
            <a:r>
              <a:rPr lang="en-US" sz="1200">
                <a:latin typeface="Arial"/>
              </a:rPr>
              <a:t>
</a:t>
            </a:r>
            <a:r>
              <a:rPr lang="en-US" sz="1200" b="true">
                <a:latin typeface="Arial"/>
              </a:rPr>
              <a:t>Publication Details</a:t>
            </a:r>
            <a:r>
              <a:rPr lang="en-US" sz="1200" b="false">
                <a:latin typeface="Arial"/>
              </a:rPr>
              <a:t> </a:t>
            </a:r>
            <a:r>
              <a:rPr lang="en-US" sz="1200" b="false">
                <a:latin typeface="Arial"/>
              </a:rPr>
              <a:t>London</a:t>
            </a:r>
            <a:r>
              <a:rPr lang="en-US" sz="1200">
                <a:latin typeface="Arial"/>
              </a:rPr>
              <a:t>
</a:t>
            </a:r>
            <a:r>
              <a:rPr lang="en-US" sz="1200" b="true">
                <a:latin typeface="Arial"/>
              </a:rPr>
              <a:t>Page/Sheet</a:t>
            </a:r>
            <a:r>
              <a:rPr lang="en-US" sz="1200" b="false">
                <a:latin typeface="Arial"/>
              </a:rPr>
              <a:t> </a:t>
            </a:r>
            <a:r>
              <a:rPr lang="en-US" sz="1200" b="false">
                <a:latin typeface="Arial"/>
              </a:rPr>
              <a:t>Print 8</a:t>
            </a:r>
            <a:r>
              <a:rPr lang="en-US" sz="1200">
                <a:latin typeface="Arial"/>
              </a:rPr>
              <a:t>
</a:t>
            </a:r>
            <a:r>
              <a:rPr lang="en-US" sz="1200" b="true">
                <a:latin typeface="Arial"/>
              </a:rPr>
              <a:t>Image Sequence Number</a:t>
            </a:r>
            <a:r>
              <a:rPr lang="en-US" sz="1200" b="false">
                <a:latin typeface="Arial"/>
              </a:rPr>
              <a:t> </a:t>
            </a:r>
            <a:r>
              <a:rPr lang="en-US" sz="1200" b="false">
                <a:latin typeface="Arial"/>
              </a:rPr>
              <a:t>008</a:t>
            </a:r>
            <a:r>
              <a:rPr lang="en-US" sz="1200">
                <a:latin typeface="Arial"/>
              </a:rPr>
              <a:t>
</a:t>
            </a:r>
            <a:r>
              <a:rPr lang="en-US" sz="1200" b="true">
                <a:latin typeface="Arial"/>
              </a:rPr>
              <a:t>Description</a:t>
            </a:r>
            <a:r>
              <a:rPr lang="en-US" sz="1200" b="false">
                <a:latin typeface="Arial"/>
              </a:rPr>
              <a:t> </a:t>
            </a:r>
            <a:r>
              <a:rPr lang="en-US" sz="1200" b="false">
                <a:latin typeface="Arial"/>
              </a:rPr>
              <a:t>Print 8: Cloisters of the John Rylands Library, Deansgate, Manchester. The Library opened to the public on 1st January 1900.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black/white negative by Gten, January 2006</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44700" y="0"/>
            <a:ext cx="12153900" cy="9144000"/>
          </a:xfrm>
          <a:prstGeom prst="rect">
            <a:avLst/>
          </a:prstGeom>
        </p:spPr>
      </p:pic>
      <p:sp>
        <p:nvSpPr>
          <p:cNvPr name="TextBox 3" id="3"/>
          <p:cNvSpPr txBox="true"/>
          <p:nvPr/>
        </p:nvSpPr>
        <p:spPr>
          <a:xfrm>
            <a:off x="0" y="9144000"/>
            <a:ext cx="16256000" cy="3937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JRL0812843dc</a:t>
            </a:r>
            <a:r>
              <a:rPr lang="en-US" sz="1200">
                <a:latin typeface="Arial"/>
              </a:rPr>
              <a:t>
</a:t>
            </a:r>
            <a:r>
              <a:rPr lang="en-US" sz="1200" b="true">
                <a:latin typeface="Arial"/>
              </a:rPr>
              <a:t>Image Title</a:t>
            </a:r>
            <a:r>
              <a:rPr lang="en-US" sz="1200" b="false">
                <a:latin typeface="Arial"/>
              </a:rPr>
              <a:t> </a:t>
            </a:r>
            <a:r>
              <a:rPr lang="en-US" sz="1200" b="false">
                <a:latin typeface="Arial"/>
              </a:rPr>
              <a:t>Rylands Gallery</a:t>
            </a:r>
            <a:r>
              <a:rPr lang="en-US" sz="1200">
                <a:latin typeface="Arial"/>
              </a:rPr>
              <a:t>
</a:t>
            </a:r>
            <a:r>
              <a:rPr lang="en-US" sz="1200" b="true">
                <a:latin typeface="Arial"/>
              </a:rPr>
              <a:t>Date Created</a:t>
            </a:r>
            <a:r>
              <a:rPr lang="en-US" sz="1200" b="false">
                <a:latin typeface="Arial"/>
              </a:rPr>
              <a:t> </a:t>
            </a:r>
            <a:r>
              <a:rPr lang="en-US" sz="1200" b="false">
                <a:latin typeface="Arial"/>
              </a:rPr>
              <a:t>2007</a:t>
            </a:r>
            <a:r>
              <a:rPr lang="en-US" sz="1200">
                <a:latin typeface="Arial"/>
              </a:rPr>
              <a:t>
</a:t>
            </a:r>
            <a:r>
              <a:rPr lang="en-US" sz="1200" b="true">
                <a:latin typeface="Arial"/>
              </a:rPr>
              <a:t>Description</a:t>
            </a:r>
            <a:r>
              <a:rPr lang="en-US" sz="1200" b="false">
                <a:latin typeface="Arial"/>
              </a:rPr>
              <a:t> </a:t>
            </a:r>
            <a:r>
              <a:rPr lang="en-US" sz="1200" b="false">
                <a:latin typeface="Arial"/>
              </a:rPr>
              <a:t>View of the exhibition cases in the Rylands Gallery at the John Rylands Library, Deansgate, Manchester. The room is beautifully panelled in Polish oak, the stonework is shawk (sandstone) and the original Art Nouveau light fittings are cast in bronze and gunmetal.</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73600" y="0"/>
            <a:ext cx="6908800" cy="9144000"/>
          </a:xfrm>
          <a:prstGeom prst="rect">
            <a:avLst/>
          </a:prstGeom>
        </p:spPr>
      </p:pic>
      <p:sp>
        <p:nvSpPr>
          <p:cNvPr name="TextBox 3" id="3"/>
          <p:cNvSpPr txBox="true"/>
          <p:nvPr/>
        </p:nvSpPr>
        <p:spPr>
          <a:xfrm>
            <a:off x="0" y="9144000"/>
            <a:ext cx="16256000" cy="4991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JRL1212328</a:t>
            </a:r>
            <a:r>
              <a:rPr lang="en-US" sz="1200">
                <a:latin typeface="Arial"/>
              </a:rPr>
              <a:t>
</a:t>
            </a:r>
            <a:r>
              <a:rPr lang="en-US" sz="1200" b="true">
                <a:latin typeface="Arial"/>
              </a:rPr>
              <a:t>Image Title</a:t>
            </a:r>
            <a:r>
              <a:rPr lang="en-US" sz="1200" b="false">
                <a:latin typeface="Arial"/>
              </a:rPr>
              <a:t> </a:t>
            </a:r>
            <a:r>
              <a:rPr lang="en-US" sz="1200" b="false">
                <a:latin typeface="Arial"/>
              </a:rPr>
              <a:t>Theology Directing the Labours of Science and Art</a:t>
            </a:r>
            <a:r>
              <a:rPr lang="en-US" sz="1200">
                <a:latin typeface="Arial"/>
              </a:rPr>
              <a:t>
</a:t>
            </a:r>
            <a:r>
              <a:rPr lang="en-US" sz="1200" b="true">
                <a:latin typeface="Arial"/>
              </a:rPr>
              <a:t>Creator</a:t>
            </a:r>
            <a:r>
              <a:rPr lang="en-US" sz="1200" b="false">
                <a:latin typeface="Arial"/>
              </a:rPr>
              <a:t> </a:t>
            </a:r>
            <a:r>
              <a:rPr lang="en-US" sz="1200" b="false">
                <a:latin typeface="Arial"/>
              </a:rPr>
              <a:t>Champneys, Basil, 1842-1935</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Creator</a:t>
            </a:r>
            <a:r>
              <a:rPr lang="en-US" sz="1200" b="false">
                <a:latin typeface="Arial"/>
              </a:rPr>
              <a:t> </a:t>
            </a:r>
            <a:r>
              <a:rPr lang="en-US" sz="1200" b="false">
                <a:latin typeface="Arial"/>
              </a:rPr>
              <a:t>Cassidy, John, 1860-1939</a:t>
            </a:r>
            <a:r>
              <a:rPr lang="en-US" sz="1200">
                <a:latin typeface="Arial"/>
              </a:rPr>
              <a:t>
</a:t>
            </a:r>
            <a:r>
              <a:rPr lang="en-US" sz="1200" b="true">
                <a:latin typeface="Arial"/>
              </a:rPr>
              <a:t>Creator Role</a:t>
            </a:r>
            <a:r>
              <a:rPr lang="en-US" sz="1200" b="false">
                <a:latin typeface="Arial"/>
              </a:rPr>
              <a:t> </a:t>
            </a:r>
            <a:r>
              <a:rPr lang="en-US" sz="1200" b="false">
                <a:latin typeface="Arial"/>
              </a:rPr>
              <a:t>Sculptor</a:t>
            </a:r>
            <a:r>
              <a:rPr lang="en-US" sz="1200">
                <a:latin typeface="Arial"/>
              </a:rPr>
              <a:t>
</a:t>
            </a:r>
            <a:r>
              <a:rPr lang="en-US" sz="1200" b="true">
                <a:latin typeface="Arial"/>
              </a:rPr>
              <a:t>Date Created</a:t>
            </a:r>
            <a:r>
              <a:rPr lang="en-US" sz="1200" b="false">
                <a:latin typeface="Arial"/>
              </a:rPr>
              <a:t> </a:t>
            </a:r>
            <a:r>
              <a:rPr lang="en-US" sz="1200" b="false">
                <a:latin typeface="Arial"/>
              </a:rPr>
              <a:t>1898</a:t>
            </a:r>
            <a:r>
              <a:rPr lang="en-US" sz="1200">
                <a:latin typeface="Arial"/>
              </a:rPr>
              <a:t>
</a:t>
            </a:r>
            <a:r>
              <a:rPr lang="en-US" sz="1200" b="true">
                <a:latin typeface="Arial"/>
              </a:rPr>
              <a:t>Description</a:t>
            </a:r>
            <a:r>
              <a:rPr lang="en-US" sz="1200" b="false">
                <a:latin typeface="Arial"/>
              </a:rPr>
              <a:t> </a:t>
            </a:r>
            <a:r>
              <a:rPr lang="en-US" sz="1200" b="false">
                <a:latin typeface="Arial"/>
              </a:rPr>
              <a:t>A statue of three figures, Theology Directing the Labours of Science and Art, dominates the historic Entrance Hall. Hewn from Penrith sandstone by John Cassidy, the sculpture took three years to complete and embodies Mrs Rylands’ intention for Nonconformist theology to be the Library’s primary focus.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Sub-Category</a:t>
            </a:r>
            <a:r>
              <a:rPr lang="en-US" sz="1200" b="false">
                <a:latin typeface="Arial"/>
              </a:rPr>
              <a:t> </a:t>
            </a:r>
            <a:r>
              <a:rPr lang="en-US" sz="1200" b="false">
                <a:latin typeface="Arial"/>
              </a:rPr>
              <a:t>Sculpture</a:t>
            </a:r>
            <a:r>
              <a:rPr lang="en-US" sz="1200">
                <a:latin typeface="Arial"/>
              </a:rPr>
              <a:t>
</a:t>
            </a:r>
            <a:r>
              <a:rPr lang="en-US" sz="1200" b="true">
                <a:latin typeface="Arial"/>
              </a:rPr>
              <a:t>Technique Used</a:t>
            </a:r>
            <a:r>
              <a:rPr lang="en-US" sz="1200" b="false">
                <a:latin typeface="Arial"/>
              </a:rPr>
              <a:t> </a:t>
            </a:r>
            <a:r>
              <a:rPr lang="en-US" sz="1200" b="false">
                <a:latin typeface="Arial"/>
              </a:rPr>
              <a:t>Sculpting</a:t>
            </a:r>
            <a:r>
              <a:rPr lang="en-US" sz="1200">
                <a:latin typeface="Arial"/>
              </a:rPr>
              <a:t>
</a:t>
            </a:r>
            <a:r>
              <a:rPr lang="en-US" sz="1200" b="true">
                <a:latin typeface="Arial"/>
              </a:rPr>
              <a:t>Support</a:t>
            </a:r>
            <a:r>
              <a:rPr lang="en-US" sz="1200" b="false">
                <a:latin typeface="Arial"/>
              </a:rPr>
              <a:t> </a:t>
            </a:r>
            <a:r>
              <a:rPr lang="en-US" sz="1200" b="false">
                <a:latin typeface="Arial"/>
              </a:rPr>
              <a:t>Shawk stone</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521200" y="0"/>
            <a:ext cx="7213600" cy="9144000"/>
          </a:xfrm>
          <a:prstGeom prst="rect">
            <a:avLst/>
          </a:prstGeom>
        </p:spPr>
      </p:pic>
      <p:sp>
        <p:nvSpPr>
          <p:cNvPr name="TextBox 3" id="3"/>
          <p:cNvSpPr txBox="true"/>
          <p:nvPr/>
        </p:nvSpPr>
        <p:spPr>
          <a:xfrm>
            <a:off x="0" y="9144000"/>
            <a:ext cx="16256000" cy="4241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JRL022825tr</a:t>
            </a:r>
            <a:r>
              <a:rPr lang="en-US" sz="1200">
                <a:latin typeface="Arial"/>
              </a:rPr>
              <a:t>
</a:t>
            </a:r>
            <a:r>
              <a:rPr lang="en-US" sz="1200" b="true">
                <a:latin typeface="Arial"/>
              </a:rPr>
              <a:t>Image Title</a:t>
            </a:r>
            <a:r>
              <a:rPr lang="en-US" sz="1200" b="false">
                <a:latin typeface="Arial"/>
              </a:rPr>
              <a:t> </a:t>
            </a:r>
            <a:r>
              <a:rPr lang="en-US" sz="1200" b="false">
                <a:latin typeface="Arial"/>
              </a:rPr>
              <a:t>Main Staircase</a:t>
            </a:r>
            <a:r>
              <a:rPr lang="en-US" sz="1200">
                <a:latin typeface="Arial"/>
              </a:rPr>
              <a:t>
</a:t>
            </a:r>
            <a:r>
              <a:rPr lang="en-US" sz="1200" b="true">
                <a:latin typeface="Arial"/>
              </a:rPr>
              <a:t>Image Sequence Number</a:t>
            </a:r>
            <a:r>
              <a:rPr lang="en-US" sz="1200" b="false">
                <a:latin typeface="Arial"/>
              </a:rPr>
              <a:t> </a:t>
            </a:r>
            <a:r>
              <a:rPr lang="en-US" sz="1200" b="false">
                <a:latin typeface="Arial"/>
              </a:rPr>
              <a:t>B00003</a:t>
            </a:r>
            <a:r>
              <a:rPr lang="en-US" sz="1200">
                <a:latin typeface="Arial"/>
              </a:rPr>
              <a:t>
</a:t>
            </a:r>
            <a:r>
              <a:rPr lang="en-US" sz="1200" b="true">
                <a:latin typeface="Arial"/>
              </a:rPr>
              <a:t>Description</a:t>
            </a:r>
            <a:r>
              <a:rPr lang="en-US" sz="1200" b="false">
                <a:latin typeface="Arial"/>
              </a:rPr>
              <a:t> </a:t>
            </a:r>
            <a:r>
              <a:rPr lang="en-US" sz="1200" b="false">
                <a:latin typeface="Arial"/>
              </a:rPr>
              <a:t>View of the Main Staircase leading to the Reading Room of the John Rylands Library, Deansgate. The entrance to the Exhibition Room can be seen bottom right. Materials: shawk (sandstone) walls, original Art Nouveau light fittings in bronze and gun-metal.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Electric conduits</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Lighting, Architectural and decorative</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June 2005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080000" y="0"/>
            <a:ext cx="6096000" cy="9144000"/>
          </a:xfrm>
          <a:prstGeom prst="rect">
            <a:avLst/>
          </a:prstGeom>
        </p:spPr>
      </p:pic>
      <p:sp>
        <p:nvSpPr>
          <p:cNvPr name="TextBox 3" id="3"/>
          <p:cNvSpPr txBox="true"/>
          <p:nvPr/>
        </p:nvSpPr>
        <p:spPr>
          <a:xfrm>
            <a:off x="0" y="9144000"/>
            <a:ext cx="16256000" cy="4241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JRL1212371</a:t>
            </a:r>
            <a:r>
              <a:rPr lang="en-US" sz="1200">
                <a:latin typeface="Arial"/>
              </a:rPr>
              <a:t>
</a:t>
            </a:r>
            <a:r>
              <a:rPr lang="en-US" sz="1200" b="true">
                <a:latin typeface="Arial"/>
              </a:rPr>
              <a:t>Image Title</a:t>
            </a:r>
            <a:r>
              <a:rPr lang="en-US" sz="1200" b="false">
                <a:latin typeface="Arial"/>
              </a:rPr>
              <a:t> </a:t>
            </a:r>
            <a:r>
              <a:rPr lang="en-US" sz="1200" b="false">
                <a:latin typeface="Arial"/>
              </a:rPr>
              <a:t>Entrance to the Historic Reading Room</a:t>
            </a:r>
            <a:r>
              <a:rPr lang="en-US" sz="1200">
                <a:latin typeface="Arial"/>
              </a:rPr>
              <a:t>
</a:t>
            </a:r>
            <a:r>
              <a:rPr lang="en-US" sz="1200" b="true">
                <a:latin typeface="Arial"/>
              </a:rPr>
              <a:t>Date Created</a:t>
            </a:r>
            <a:r>
              <a:rPr lang="en-US" sz="1200" b="false">
                <a:latin typeface="Arial"/>
              </a:rPr>
              <a:t> </a:t>
            </a:r>
            <a:r>
              <a:rPr lang="en-US" sz="1200" b="false">
                <a:latin typeface="Arial"/>
              </a:rPr>
              <a:t>2012</a:t>
            </a:r>
            <a:r>
              <a:rPr lang="en-US" sz="1200">
                <a:latin typeface="Arial"/>
              </a:rPr>
              <a:t>
</a:t>
            </a:r>
            <a:r>
              <a:rPr lang="en-US" sz="1200" b="true">
                <a:latin typeface="Arial"/>
              </a:rPr>
              <a:t>Description</a:t>
            </a:r>
            <a:r>
              <a:rPr lang="en-US" sz="1200" b="false">
                <a:latin typeface="Arial"/>
              </a:rPr>
              <a:t> </a:t>
            </a:r>
            <a:r>
              <a:rPr lang="en-US" sz="1200" b="false">
                <a:latin typeface="Arial"/>
              </a:rPr>
              <a:t>Double doors leading to the Historic Reading Room of the John Rylands Library, as seen from the landing at the top of the stone staircase. Materials include shawk (sandstone) and oak.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Creation Site</a:t>
            </a:r>
            <a:r>
              <a:rPr lang="en-US" sz="1200" b="false">
                <a:latin typeface="Arial"/>
              </a:rPr>
              <a:t> </a:t>
            </a:r>
            <a:r>
              <a:rPr lang="en-US" sz="1200" b="false">
                <a:latin typeface="Arial"/>
              </a:rPr>
              <a:t>England: Manchester</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Site</a:t>
            </a:r>
            <a:r>
              <a:rPr lang="en-US" sz="1200" b="false">
                <a:latin typeface="Arial"/>
              </a:rPr>
              <a:t> </a:t>
            </a:r>
            <a:r>
              <a:rPr lang="en-US" sz="1200" b="false">
                <a:latin typeface="Arial"/>
              </a:rPr>
              <a:t>The John Rylands Library, Deansgate, Manchester,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2012-02-13</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165600" y="0"/>
            <a:ext cx="7924800" cy="9144000"/>
          </a:xfrm>
          <a:prstGeom prst="rect">
            <a:avLst/>
          </a:prstGeom>
        </p:spPr>
      </p:pic>
      <p:sp>
        <p:nvSpPr>
          <p:cNvPr name="TextBox 3" id="3"/>
          <p:cNvSpPr txBox="true"/>
          <p:nvPr/>
        </p:nvSpPr>
        <p:spPr>
          <a:xfrm>
            <a:off x="0" y="9144000"/>
            <a:ext cx="16256000" cy="4089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JRL1412511</a:t>
            </a:r>
            <a:r>
              <a:rPr lang="en-US" sz="1200">
                <a:latin typeface="Arial"/>
              </a:rPr>
              <a:t>
</a:t>
            </a:r>
            <a:r>
              <a:rPr lang="en-US" sz="1200" b="true">
                <a:latin typeface="Arial"/>
              </a:rPr>
              <a:t>Image Title</a:t>
            </a:r>
            <a:r>
              <a:rPr lang="en-US" sz="1200" b="false">
                <a:latin typeface="Arial"/>
              </a:rPr>
              <a:t> </a:t>
            </a:r>
            <a:r>
              <a:rPr lang="en-US" sz="1200" b="false">
                <a:latin typeface="Arial"/>
              </a:rPr>
              <a:t>Interior of the Historic Reading Room</a:t>
            </a:r>
            <a:r>
              <a:rPr lang="en-US" sz="1200">
                <a:latin typeface="Arial"/>
              </a:rPr>
              <a:t>
</a:t>
            </a:r>
            <a:r>
              <a:rPr lang="en-US" sz="1200" b="true">
                <a:latin typeface="Arial"/>
              </a:rPr>
              <a:t>Date Created</a:t>
            </a:r>
            <a:r>
              <a:rPr lang="en-US" sz="1200" b="false">
                <a:latin typeface="Arial"/>
              </a:rPr>
              <a:t> </a:t>
            </a:r>
            <a:r>
              <a:rPr lang="en-US" sz="1200" b="false">
                <a:latin typeface="Arial"/>
              </a:rPr>
              <a:t>2014</a:t>
            </a:r>
            <a:r>
              <a:rPr lang="en-US" sz="1200">
                <a:latin typeface="Arial"/>
              </a:rPr>
              <a:t>
</a:t>
            </a:r>
            <a:r>
              <a:rPr lang="en-US" sz="1200" b="true">
                <a:latin typeface="Arial"/>
              </a:rPr>
              <a:t>Description</a:t>
            </a:r>
            <a:r>
              <a:rPr lang="en-US" sz="1200" b="false">
                <a:latin typeface="Arial"/>
              </a:rPr>
              <a:t> </a:t>
            </a:r>
            <a:r>
              <a:rPr lang="en-US" sz="1200" b="false">
                <a:latin typeface="Arial"/>
              </a:rPr>
              <a:t>Section of Historic Reading Room; view from the double doors at the top of the Historic Staircase featuring Mrs Rylands statue. Basil Champneys 1842-1935, architect; John Cassidy 1860-1939, sculptor.</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Sculpture</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Digital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21st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2014-04-24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267200" y="0"/>
            <a:ext cx="77089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JRL021815bw</a:t>
            </a:r>
            <a:r>
              <a:rPr lang="en-US" sz="1200">
                <a:latin typeface="Arial"/>
              </a:rPr>
              <a:t>
</a:t>
            </a:r>
            <a:r>
              <a:rPr lang="en-US" sz="1200" b="true">
                <a:latin typeface="Arial"/>
              </a:rPr>
              <a:t>Reference Number</a:t>
            </a:r>
            <a:r>
              <a:rPr lang="en-US" sz="1200" b="false">
                <a:latin typeface="Arial"/>
              </a:rPr>
              <a:t> </a:t>
            </a:r>
            <a:r>
              <a:rPr lang="en-US" sz="1200" b="false">
                <a:latin typeface="Arial"/>
              </a:rPr>
              <a:t>R15240</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href="http://man-fe.hosted.exlibrisgroup.com/MU_VU1:BLENDED:44MAN_ALMA_DS21154288450001631"&gt;UoM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Interior of the Reading Room</a:t>
            </a:r>
            <a:r>
              <a:rPr lang="en-US" sz="1200">
                <a:latin typeface="Arial"/>
              </a:rPr>
              <a:t>
</a:t>
            </a:r>
            <a:r>
              <a:rPr lang="en-US" sz="1200" b="true">
                <a:latin typeface="Arial"/>
              </a:rPr>
              <a:t>Parent Work Title</a:t>
            </a:r>
            <a:r>
              <a:rPr lang="en-US" sz="1200" b="false">
                <a:latin typeface="Arial"/>
              </a:rPr>
              <a:t> </a:t>
            </a:r>
            <a:r>
              <a:rPr lang="en-US" sz="1200" b="false">
                <a:latin typeface="Arial"/>
              </a:rPr>
              <a:t>John Rylands Library, Manchester, 1900</a:t>
            </a:r>
            <a:r>
              <a:rPr lang="en-US" sz="1200">
                <a:latin typeface="Arial"/>
              </a:rPr>
              <a:t>
</a:t>
            </a:r>
            <a:r>
              <a:rPr lang="en-US" sz="1200" b="true">
                <a:latin typeface="Arial"/>
              </a:rPr>
              <a:t>Creator</a:t>
            </a:r>
            <a:r>
              <a:rPr lang="en-US" sz="1200" b="false">
                <a:latin typeface="Arial"/>
              </a:rPr>
              <a:t> </a:t>
            </a:r>
            <a:r>
              <a:rPr lang="en-US" sz="1200" b="false">
                <a:latin typeface="Arial"/>
              </a:rPr>
              <a:t>Bedford Lemere and Co.</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1900</a:t>
            </a:r>
            <a:r>
              <a:rPr lang="en-US" sz="1200">
                <a:latin typeface="Arial"/>
              </a:rPr>
              <a:t>
</a:t>
            </a:r>
            <a:r>
              <a:rPr lang="en-US" sz="1200" b="true">
                <a:latin typeface="Arial"/>
              </a:rPr>
              <a:t>Publication Details</a:t>
            </a:r>
            <a:r>
              <a:rPr lang="en-US" sz="1200" b="false">
                <a:latin typeface="Arial"/>
              </a:rPr>
              <a:t> </a:t>
            </a:r>
            <a:r>
              <a:rPr lang="en-US" sz="1200" b="false">
                <a:latin typeface="Arial"/>
              </a:rPr>
              <a:t>London</a:t>
            </a:r>
            <a:r>
              <a:rPr lang="en-US" sz="1200">
                <a:latin typeface="Arial"/>
              </a:rPr>
              <a:t>
</a:t>
            </a:r>
            <a:r>
              <a:rPr lang="en-US" sz="1200" b="true">
                <a:latin typeface="Arial"/>
              </a:rPr>
              <a:t>Page/Sheet</a:t>
            </a:r>
            <a:r>
              <a:rPr lang="en-US" sz="1200" b="false">
                <a:latin typeface="Arial"/>
              </a:rPr>
              <a:t> </a:t>
            </a:r>
            <a:r>
              <a:rPr lang="en-US" sz="1200" b="false">
                <a:latin typeface="Arial"/>
              </a:rPr>
              <a:t>Print 15</a:t>
            </a:r>
            <a:r>
              <a:rPr lang="en-US" sz="1200">
                <a:latin typeface="Arial"/>
              </a:rPr>
              <a:t>
</a:t>
            </a:r>
            <a:r>
              <a:rPr lang="en-US" sz="1200" b="true">
                <a:latin typeface="Arial"/>
              </a:rPr>
              <a:t>Image Sequence Number</a:t>
            </a:r>
            <a:r>
              <a:rPr lang="en-US" sz="1200" b="false">
                <a:latin typeface="Arial"/>
              </a:rPr>
              <a:t> </a:t>
            </a:r>
            <a:r>
              <a:rPr lang="en-US" sz="1200" b="false">
                <a:latin typeface="Arial"/>
              </a:rPr>
              <a:t>015</a:t>
            </a:r>
            <a:r>
              <a:rPr lang="en-US" sz="1200">
                <a:latin typeface="Arial"/>
              </a:rPr>
              <a:t>
</a:t>
            </a:r>
            <a:r>
              <a:rPr lang="en-US" sz="1200" b="true">
                <a:latin typeface="Arial"/>
              </a:rPr>
              <a:t>Description</a:t>
            </a:r>
            <a:r>
              <a:rPr lang="en-US" sz="1200" b="false">
                <a:latin typeface="Arial"/>
              </a:rPr>
              <a:t> </a:t>
            </a:r>
            <a:r>
              <a:rPr lang="en-US" sz="1200" b="false">
                <a:latin typeface="Arial"/>
              </a:rPr>
              <a:t>Print 15: Interior of the Reading Room (diagonal view into reader alcoves), of the John Rylands Library, Deansgate, Manchester. The Library opened to the public on 1st January 1900.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black/white negative by Gten, January 2006</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49800" y="0"/>
            <a:ext cx="67437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JRL021822bw</a:t>
            </a:r>
            <a:r>
              <a:rPr lang="en-US" sz="1200">
                <a:latin typeface="Arial"/>
              </a:rPr>
              <a:t>
</a:t>
            </a:r>
            <a:r>
              <a:rPr lang="en-US" sz="1200" b="true">
                <a:latin typeface="Arial"/>
              </a:rPr>
              <a:t>Reference Number</a:t>
            </a:r>
            <a:r>
              <a:rPr lang="en-US" sz="1200" b="false">
                <a:latin typeface="Arial"/>
              </a:rPr>
              <a:t> </a:t>
            </a:r>
            <a:r>
              <a:rPr lang="en-US" sz="1200" b="false">
                <a:latin typeface="Arial"/>
              </a:rPr>
              <a:t>R15240</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href="http://man-fe.hosted.exlibrisgroup.com/MU_VU1:BLENDED:44MAN_ALMA_DS21154288450001631"&gt;UoM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Statue of John Rylands</a:t>
            </a:r>
            <a:r>
              <a:rPr lang="en-US" sz="1200">
                <a:latin typeface="Arial"/>
              </a:rPr>
              <a:t>
</a:t>
            </a:r>
            <a:r>
              <a:rPr lang="en-US" sz="1200" b="true">
                <a:latin typeface="Arial"/>
              </a:rPr>
              <a:t>Parent Work Title</a:t>
            </a:r>
            <a:r>
              <a:rPr lang="en-US" sz="1200" b="false">
                <a:latin typeface="Arial"/>
              </a:rPr>
              <a:t> </a:t>
            </a:r>
            <a:r>
              <a:rPr lang="en-US" sz="1200" b="false">
                <a:latin typeface="Arial"/>
              </a:rPr>
              <a:t>John Rylands Library, Manchester, 1900</a:t>
            </a:r>
            <a:r>
              <a:rPr lang="en-US" sz="1200">
                <a:latin typeface="Arial"/>
              </a:rPr>
              <a:t>
</a:t>
            </a:r>
            <a:r>
              <a:rPr lang="en-US" sz="1200" b="true">
                <a:latin typeface="Arial"/>
              </a:rPr>
              <a:t>Creator</a:t>
            </a:r>
            <a:r>
              <a:rPr lang="en-US" sz="1200" b="false">
                <a:latin typeface="Arial"/>
              </a:rPr>
              <a:t> </a:t>
            </a:r>
            <a:r>
              <a:rPr lang="en-US" sz="1200" b="false">
                <a:latin typeface="Arial"/>
              </a:rPr>
              <a:t>Bedford Lemere and Co.</a:t>
            </a:r>
            <a:r>
              <a:rPr lang="en-US" sz="1200">
                <a:latin typeface="Arial"/>
              </a:rPr>
              <a:t>
</a:t>
            </a:r>
            <a:r>
              <a:rPr lang="en-US" sz="1200" b="true">
                <a:latin typeface="Arial"/>
              </a:rPr>
              <a:t>Creator Role</a:t>
            </a:r>
            <a:r>
              <a:rPr lang="en-US" sz="1200" b="false">
                <a:latin typeface="Arial"/>
              </a:rPr>
              <a:t> </a:t>
            </a:r>
            <a:r>
              <a:rPr lang="en-US" sz="1200" b="false">
                <a:latin typeface="Arial"/>
              </a:rPr>
              <a:t>Photographer</a:t>
            </a:r>
            <a:r>
              <a:rPr lang="en-US" sz="1200">
                <a:latin typeface="Arial"/>
              </a:rPr>
              <a:t>
</a:t>
            </a:r>
            <a:r>
              <a:rPr lang="en-US" sz="1200" b="true">
                <a:latin typeface="Arial"/>
              </a:rPr>
              <a:t>Date Created</a:t>
            </a:r>
            <a:r>
              <a:rPr lang="en-US" sz="1200" b="false">
                <a:latin typeface="Arial"/>
              </a:rPr>
              <a:t> </a:t>
            </a:r>
            <a:r>
              <a:rPr lang="en-US" sz="1200" b="false">
                <a:latin typeface="Arial"/>
              </a:rPr>
              <a:t>1900</a:t>
            </a:r>
            <a:r>
              <a:rPr lang="en-US" sz="1200">
                <a:latin typeface="Arial"/>
              </a:rPr>
              <a:t>
</a:t>
            </a:r>
            <a:r>
              <a:rPr lang="en-US" sz="1200" b="true">
                <a:latin typeface="Arial"/>
              </a:rPr>
              <a:t>Publication Details</a:t>
            </a:r>
            <a:r>
              <a:rPr lang="en-US" sz="1200" b="false">
                <a:latin typeface="Arial"/>
              </a:rPr>
              <a:t> </a:t>
            </a:r>
            <a:r>
              <a:rPr lang="en-US" sz="1200" b="false">
                <a:latin typeface="Arial"/>
              </a:rPr>
              <a:t>London</a:t>
            </a:r>
            <a:r>
              <a:rPr lang="en-US" sz="1200">
                <a:latin typeface="Arial"/>
              </a:rPr>
              <a:t>
</a:t>
            </a:r>
            <a:r>
              <a:rPr lang="en-US" sz="1200" b="true">
                <a:latin typeface="Arial"/>
              </a:rPr>
              <a:t>Page/Sheet</a:t>
            </a:r>
            <a:r>
              <a:rPr lang="en-US" sz="1200" b="false">
                <a:latin typeface="Arial"/>
              </a:rPr>
              <a:t> </a:t>
            </a:r>
            <a:r>
              <a:rPr lang="en-US" sz="1200" b="false">
                <a:latin typeface="Arial"/>
              </a:rPr>
              <a:t>Print 22</a:t>
            </a:r>
            <a:r>
              <a:rPr lang="en-US" sz="1200">
                <a:latin typeface="Arial"/>
              </a:rPr>
              <a:t>
</a:t>
            </a:r>
            <a:r>
              <a:rPr lang="en-US" sz="1200" b="true">
                <a:latin typeface="Arial"/>
              </a:rPr>
              <a:t>Image Sequence Number</a:t>
            </a:r>
            <a:r>
              <a:rPr lang="en-US" sz="1200" b="false">
                <a:latin typeface="Arial"/>
              </a:rPr>
              <a:t> </a:t>
            </a:r>
            <a:r>
              <a:rPr lang="en-US" sz="1200" b="false">
                <a:latin typeface="Arial"/>
              </a:rPr>
              <a:t>022</a:t>
            </a:r>
            <a:r>
              <a:rPr lang="en-US" sz="1200">
                <a:latin typeface="Arial"/>
              </a:rPr>
              <a:t>
</a:t>
            </a:r>
            <a:r>
              <a:rPr lang="en-US" sz="1200" b="true">
                <a:latin typeface="Arial"/>
              </a:rPr>
              <a:t>Description</a:t>
            </a:r>
            <a:r>
              <a:rPr lang="en-US" sz="1200" b="false">
                <a:latin typeface="Arial"/>
              </a:rPr>
              <a:t> </a:t>
            </a:r>
            <a:r>
              <a:rPr lang="en-US" sz="1200" b="false">
                <a:latin typeface="Arial"/>
              </a:rPr>
              <a:t>Print 22: Statue of John Rylands by John Cassidy in the Reading Room of the John Rylands Library, Deansgate, Manchester. The Library opened to the public on 1st January 1900. Basil Champneys 1842-1935, architect.</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Sculpture</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Category of Material</a:t>
            </a:r>
            <a:r>
              <a:rPr lang="en-US" sz="1200" b="false">
                <a:latin typeface="Arial"/>
              </a:rPr>
              <a:t> </a:t>
            </a:r>
            <a:r>
              <a:rPr lang="en-US" sz="1200" b="false">
                <a:latin typeface="Arial"/>
              </a:rPr>
              <a:t>Photography</a:t>
            </a:r>
            <a:r>
              <a:rPr lang="en-US" sz="1200">
                <a:latin typeface="Arial"/>
              </a:rPr>
              <a:t>
</a:t>
            </a:r>
            <a:r>
              <a:rPr lang="en-US" sz="1200" b="true">
                <a:latin typeface="Arial"/>
              </a:rPr>
              <a:t>Sub-Category</a:t>
            </a:r>
            <a:r>
              <a:rPr lang="en-US" sz="1200" b="false">
                <a:latin typeface="Arial"/>
              </a:rPr>
              <a:t> </a:t>
            </a:r>
            <a:r>
              <a:rPr lang="en-US" sz="1200" b="false">
                <a:latin typeface="Arial"/>
              </a:rPr>
              <a:t>Analogue photography</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black/white negative by Gten, January 2006</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