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44700" y="0"/>
            <a:ext cx="12166600" cy="9144000"/>
          </a:xfrm>
          <a:prstGeom prst="rect">
            <a:avLst/>
          </a:prstGeom>
        </p:spPr>
      </p:pic>
      <p:sp>
        <p:nvSpPr>
          <p:cNvPr name="TextBox 3" id="3"/>
          <p:cNvSpPr txBox="true"/>
          <p:nvPr/>
        </p:nvSpPr>
        <p:spPr>
          <a:xfrm>
            <a:off x="0" y="9144000"/>
            <a:ext cx="16256000" cy="4089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JRL1101434</a:t>
            </a:r>
            <a:r>
              <a:rPr lang="en-US" sz="1200">
                <a:latin typeface="Arial"/>
              </a:rPr>
              <a:t>
</a:t>
            </a:r>
            <a:r>
              <a:rPr lang="en-US" sz="1200" b="true">
                <a:latin typeface="Arial"/>
              </a:rPr>
              <a:t>Image Title</a:t>
            </a:r>
            <a:r>
              <a:rPr lang="en-US" sz="1200" b="false">
                <a:latin typeface="Arial"/>
              </a:rPr>
              <a:t> </a:t>
            </a:r>
            <a:r>
              <a:rPr lang="en-US" sz="1200" b="false">
                <a:latin typeface="Arial"/>
              </a:rPr>
              <a:t>Spencer Room</a:t>
            </a:r>
            <a:r>
              <a:rPr lang="en-US" sz="1200">
                <a:latin typeface="Arial"/>
              </a:rPr>
              <a:t>
</a:t>
            </a:r>
            <a:r>
              <a:rPr lang="en-US" sz="1200" b="true">
                <a:latin typeface="Arial"/>
              </a:rPr>
              <a:t>Date Created</a:t>
            </a:r>
            <a:r>
              <a:rPr lang="en-US" sz="1200" b="false">
                <a:latin typeface="Arial"/>
              </a:rPr>
              <a:t> </a:t>
            </a:r>
            <a:r>
              <a:rPr lang="en-US" sz="1200" b="false">
                <a:latin typeface="Arial"/>
              </a:rPr>
              <a:t>2010</a:t>
            </a:r>
            <a:r>
              <a:rPr lang="en-US" sz="1200">
                <a:latin typeface="Arial"/>
              </a:rPr>
              <a:t>
</a:t>
            </a:r>
            <a:r>
              <a:rPr lang="en-US" sz="1200" b="true">
                <a:latin typeface="Arial"/>
              </a:rPr>
              <a:t>Description</a:t>
            </a:r>
            <a:r>
              <a:rPr lang="en-US" sz="1200" b="false">
                <a:latin typeface="Arial"/>
              </a:rPr>
              <a:t> </a:t>
            </a:r>
            <a:r>
              <a:rPr lang="en-US" sz="1200" b="false">
                <a:latin typeface="Arial"/>
              </a:rPr>
              <a:t>Book island in the Spencer Room, the John Rylands Library, Deansgate, Manchester. The woodwork is Polish oak. The room is named after the second Earl of Spencer. The Spencer collection of printed books was one of the finest collections in private ownership, and was purchased by Mrs Rylands from the fifth Earl in 1892 and formed the core of her Library.</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2010-10-08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295400" y="0"/>
            <a:ext cx="13665200" cy="9144000"/>
          </a:xfrm>
          <a:prstGeom prst="rect">
            <a:avLst/>
          </a:prstGeom>
        </p:spPr>
      </p:pic>
      <p:sp>
        <p:nvSpPr>
          <p:cNvPr name="TextBox 3" id="3"/>
          <p:cNvSpPr txBox="true"/>
          <p:nvPr/>
        </p:nvSpPr>
        <p:spPr>
          <a:xfrm>
            <a:off x="0" y="9144000"/>
            <a:ext cx="16256000" cy="4546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JRL0710119dc</a:t>
            </a:r>
            <a:r>
              <a:rPr lang="en-US" sz="1200">
                <a:latin typeface="Arial"/>
              </a:rPr>
              <a:t>
</a:t>
            </a:r>
            <a:r>
              <a:rPr lang="en-US" sz="1200" b="true">
                <a:latin typeface="Arial"/>
              </a:rPr>
              <a:t>Image Title</a:t>
            </a:r>
            <a:r>
              <a:rPr lang="en-US" sz="1200" b="false">
                <a:latin typeface="Arial"/>
              </a:rPr>
              <a:t> </a:t>
            </a:r>
            <a:r>
              <a:rPr lang="en-US" sz="1200" b="false">
                <a:latin typeface="Arial"/>
              </a:rPr>
              <a:t>Elsevier Reading Room</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Elsevier Reading Room of the John Rylands Library, Deansgate, Manchester, with a glimpse of the Spinningfield elevation of the original building through the glass panelled wall. The Library was built by Enriqueta Augustina Rylands in memory of her husband John, a Manchester cotton millionaire. It opened to the public on 1st January 1900. A major refurbishment to the original building took place during 2004-2006 and a new extension housing the Elsevier Reading Room opened in 2007. Architect: Austin-Smith: Lord.</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References</a:t>
            </a:r>
            <a:r>
              <a:rPr lang="en-US" sz="1200" b="false">
                <a:latin typeface="Arial"/>
              </a:rPr>
              <a:t> </a:t>
            </a:r>
            <a:r>
              <a:rPr lang="en-US" sz="1200" b="false">
                <a:latin typeface="Arial"/>
              </a:rPr>
              <a:t>The John Rylands Library: A Souvenir Guide (Fetherstonhaugh, 2007)</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Fetherstonhaugh</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86300" y="0"/>
            <a:ext cx="6870700" cy="9144000"/>
          </a:xfrm>
          <a:prstGeom prst="rect">
            <a:avLst/>
          </a:prstGeom>
        </p:spPr>
      </p:pic>
      <p:sp>
        <p:nvSpPr>
          <p:cNvPr name="TextBox 3" id="3"/>
          <p:cNvSpPr txBox="true"/>
          <p:nvPr/>
        </p:nvSpPr>
        <p:spPr>
          <a:xfrm>
            <a:off x="0" y="9144000"/>
            <a:ext cx="16256000" cy="4089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JRL1212347</a:t>
            </a:r>
            <a:r>
              <a:rPr lang="en-US" sz="1200">
                <a:latin typeface="Arial"/>
              </a:rPr>
              <a:t>
</a:t>
            </a:r>
            <a:r>
              <a:rPr lang="en-US" sz="1200" b="true">
                <a:latin typeface="Arial"/>
              </a:rPr>
              <a:t>Image Title</a:t>
            </a:r>
            <a:r>
              <a:rPr lang="en-US" sz="1200" b="false">
                <a:latin typeface="Arial"/>
              </a:rPr>
              <a:t> </a:t>
            </a:r>
            <a:r>
              <a:rPr lang="en-US" sz="1200" b="false">
                <a:latin typeface="Arial"/>
              </a:rPr>
              <a:t>Study Alcove</a:t>
            </a:r>
            <a:r>
              <a:rPr lang="en-US" sz="1200">
                <a:latin typeface="Arial"/>
              </a:rPr>
              <a:t>
</a:t>
            </a:r>
            <a:r>
              <a:rPr lang="en-US" sz="1200" b="true">
                <a:latin typeface="Arial"/>
              </a:rPr>
              <a:t>Date Created</a:t>
            </a:r>
            <a:r>
              <a:rPr lang="en-US" sz="1200" b="false">
                <a:latin typeface="Arial"/>
              </a:rPr>
              <a:t> </a:t>
            </a:r>
            <a:r>
              <a:rPr lang="en-US" sz="1200" b="false">
                <a:latin typeface="Arial"/>
              </a:rPr>
              <a:t>2012</a:t>
            </a:r>
            <a:r>
              <a:rPr lang="en-US" sz="1200">
                <a:latin typeface="Arial"/>
              </a:rPr>
              <a:t>
</a:t>
            </a:r>
            <a:r>
              <a:rPr lang="en-US" sz="1200" b="true">
                <a:latin typeface="Arial"/>
              </a:rPr>
              <a:t>Subject</a:t>
            </a:r>
            <a:r>
              <a:rPr lang="en-US" sz="1200" b="false">
                <a:latin typeface="Arial"/>
              </a:rPr>
              <a:t> </a:t>
            </a:r>
            <a:r>
              <a:rPr lang="en-US" sz="1200" b="false">
                <a:latin typeface="Arial"/>
              </a:rPr>
              <a:t>Sculpture</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295400" y="0"/>
            <a:ext cx="13665200" cy="9144000"/>
          </a:xfrm>
          <a:prstGeom prst="rect">
            <a:avLst/>
          </a:prstGeom>
        </p:spPr>
      </p:pic>
      <p:sp>
        <p:nvSpPr>
          <p:cNvPr name="TextBox 3" id="3"/>
          <p:cNvSpPr txBox="true"/>
          <p:nvPr/>
        </p:nvSpPr>
        <p:spPr>
          <a:xfrm>
            <a:off x="0" y="9144000"/>
            <a:ext cx="16256000" cy="4394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JRL0710120dc</a:t>
            </a:r>
            <a:r>
              <a:rPr lang="en-US" sz="1200">
                <a:latin typeface="Arial"/>
              </a:rPr>
              <a:t>
</a:t>
            </a:r>
            <a:r>
              <a:rPr lang="en-US" sz="1200" b="true">
                <a:latin typeface="Arial"/>
              </a:rPr>
              <a:t>Image Title</a:t>
            </a:r>
            <a:r>
              <a:rPr lang="en-US" sz="1200" b="false">
                <a:latin typeface="Arial"/>
              </a:rPr>
              <a:t> </a:t>
            </a:r>
            <a:r>
              <a:rPr lang="en-US" sz="1200" b="false">
                <a:latin typeface="Arial"/>
              </a:rPr>
              <a:t>Conservation studio</a:t>
            </a:r>
            <a:r>
              <a:rPr lang="en-US" sz="1200">
                <a:latin typeface="Arial"/>
              </a:rPr>
              <a:t>
</a:t>
            </a:r>
            <a:r>
              <a:rPr lang="en-US" sz="1200" b="true">
                <a:latin typeface="Arial"/>
              </a:rPr>
              <a:t>Creator</a:t>
            </a:r>
            <a:r>
              <a:rPr lang="en-US" sz="1200" b="false">
                <a:latin typeface="Arial"/>
              </a:rPr>
              <a:t> </a:t>
            </a:r>
            <a:r>
              <a:rPr lang="en-US" sz="1200" b="false">
                <a:latin typeface="Arial"/>
              </a:rPr>
              <a:t>Austin-Smith: Lord</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A conservator at work in the Conservation Studio of the John Rylands Library, Deansgate, Manchesterl. The Library was built by Enriqueta Augustina Rylands in memory of her husband John, a Manchester cotton millionaire. It opened to the public on 1st January 1900. A major refurbishment to the original building took place during 2004-2006 and a new extension housing the Conservation Studio opened in 2007. Architect: Austin-Smith: Lord</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References</a:t>
            </a:r>
            <a:r>
              <a:rPr lang="en-US" sz="1200" b="false">
                <a:latin typeface="Arial"/>
              </a:rPr>
              <a:t> </a:t>
            </a:r>
            <a:r>
              <a:rPr lang="en-US" sz="1200" b="false">
                <a:latin typeface="Arial"/>
              </a:rPr>
              <a:t>The John Rylands Library: A Souvenir Guide (Fetherstonhaugh, 2007)</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Fetherstonhaugh</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32000" y="0"/>
            <a:ext cx="12192000" cy="9144000"/>
          </a:xfrm>
          <a:prstGeom prst="rect">
            <a:avLst/>
          </a:prstGeom>
        </p:spPr>
      </p:pic>
      <p:sp>
        <p:nvSpPr>
          <p:cNvPr name="TextBox 3" id="3"/>
          <p:cNvSpPr txBox="true"/>
          <p:nvPr/>
        </p:nvSpPr>
        <p:spPr>
          <a:xfrm>
            <a:off x="0" y="9144000"/>
            <a:ext cx="16256000" cy="4241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JRL0812847dc</a:t>
            </a:r>
            <a:r>
              <a:rPr lang="en-US" sz="1200">
                <a:latin typeface="Arial"/>
              </a:rPr>
              <a:t>
</a:t>
            </a:r>
            <a:r>
              <a:rPr lang="en-US" sz="1200" b="true">
                <a:latin typeface="Arial"/>
              </a:rPr>
              <a:t>Image Title</a:t>
            </a:r>
            <a:r>
              <a:rPr lang="en-US" sz="1200" b="false">
                <a:latin typeface="Arial"/>
              </a:rPr>
              <a:t> </a:t>
            </a:r>
            <a:r>
              <a:rPr lang="en-US" sz="1200" b="false">
                <a:latin typeface="Arial"/>
              </a:rPr>
              <a:t>Rylands Gallery</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View of the exhibition cases in the Rylands Gallery at the John Rylands Library, Deansgate, Manchester. The room is beautifully panelled in Polish oak, the stonework is shawk (sandstone) and the original Art Nouveau light fittings are cast in bronze and gunmetal.</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