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222500" y="0"/>
            <a:ext cx="11811000" cy="9144000"/>
          </a:xfrm>
          <a:prstGeom prst="rect">
            <a:avLst/>
          </a:prstGeom>
        </p:spPr>
      </p:pic>
      <p:sp>
        <p:nvSpPr>
          <p:cNvPr name="TextBox 3" id="3"/>
          <p:cNvSpPr txBox="true"/>
          <p:nvPr/>
        </p:nvSpPr>
        <p:spPr>
          <a:xfrm>
            <a:off x="0" y="9144000"/>
            <a:ext cx="16256000" cy="65024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JRL18043959</a:t>
            </a:r>
            <a:r>
              <a:rPr lang="en-US" sz="1200">
                <a:latin typeface="Arial"/>
              </a:rPr>
              <a:t>
</a:t>
            </a:r>
            <a:r>
              <a:rPr lang="en-US" sz="1200" b="true">
                <a:latin typeface="Arial"/>
              </a:rPr>
              <a:t>Reference Number</a:t>
            </a:r>
            <a:r>
              <a:rPr lang="en-US" sz="1200" b="false">
                <a:latin typeface="Arial"/>
              </a:rPr>
              <a:t> </a:t>
            </a:r>
            <a:r>
              <a:rPr lang="en-US" sz="1200" b="false">
                <a:latin typeface="Arial"/>
              </a:rPr>
              <a:t>Map Collection (Flat) C17:70 Manchester (24)</a:t>
            </a:r>
            <a:r>
              <a:rPr lang="en-US" sz="1200">
                <a:latin typeface="Arial"/>
              </a:rPr>
              <a:t>
</a:t>
            </a:r>
            <a:r>
              <a:rPr lang="en-US" sz="1200" b="true">
                <a:latin typeface="Arial"/>
              </a:rPr>
              <a:t>Series Title</a:t>
            </a:r>
            <a:r>
              <a:rPr lang="en-US" sz="1200" b="false">
                <a:latin typeface="Arial"/>
              </a:rPr>
              <a:t> </a:t>
            </a:r>
            <a:r>
              <a:rPr lang="en-US" sz="1200" b="false">
                <a:latin typeface="Arial"/>
              </a:rPr>
              <a:t>Report on the Health of the City of Manchester, 1880</a:t>
            </a:r>
            <a:r>
              <a:rPr lang="en-US" sz="1200">
                <a:latin typeface="Arial"/>
              </a:rPr>
              <a:t>
</a:t>
            </a:r>
            <a:r>
              <a:rPr lang="en-US" sz="1200" b="true">
                <a:latin typeface="Arial"/>
              </a:rPr>
              <a:t>Parent Work Title</a:t>
            </a:r>
            <a:r>
              <a:rPr lang="en-US" sz="1200" b="false">
                <a:latin typeface="Arial"/>
              </a:rPr>
              <a:t> </a:t>
            </a:r>
            <a:r>
              <a:rPr lang="en-US" sz="1200" b="false">
                <a:latin typeface="Arial"/>
              </a:rPr>
              <a:t>Registration Sub-District. St. George's. Sanitary District No. 10</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St. George's</a:t>
            </a:r>
            <a:r>
              <a:rPr lang="en-US" sz="1200">
                <a:latin typeface="Arial"/>
              </a:rPr>
              <a:t>
</a:t>
            </a:r>
            <a:r>
              <a:rPr lang="en-US" sz="1200" b="true">
                <a:latin typeface="Arial"/>
              </a:rPr>
              <a:t>Creator</a:t>
            </a:r>
            <a:r>
              <a:rPr lang="en-US" sz="1200" b="false">
                <a:latin typeface="Arial"/>
              </a:rPr>
              <a:t> </a:t>
            </a:r>
            <a:r>
              <a:rPr lang="en-US" sz="1200" b="false">
                <a:latin typeface="Arial"/>
              </a:rPr>
              <a:t>Manchester (England) City Council</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Bastow, Richard Austin, 1839-1920</a:t>
            </a:r>
            <a:r>
              <a:rPr lang="en-US" sz="1200">
                <a:latin typeface="Arial"/>
              </a:rPr>
              <a:t>
</a:t>
            </a:r>
            <a:r>
              <a:rPr lang="en-US" sz="1200" b="true">
                <a:latin typeface="Arial"/>
              </a:rPr>
              <a:t>Creator Role</a:t>
            </a:r>
            <a:r>
              <a:rPr lang="en-US" sz="1200" b="false">
                <a:latin typeface="Arial"/>
              </a:rPr>
              <a:t> </a:t>
            </a:r>
            <a:r>
              <a:rPr lang="en-US" sz="1200" b="false">
                <a:latin typeface="Arial"/>
              </a:rPr>
              <a:t>Surveyor</a:t>
            </a:r>
            <a:r>
              <a:rPr lang="en-US" sz="1200">
                <a:latin typeface="Arial"/>
              </a:rPr>
              <a:t>
</a:t>
            </a:r>
            <a:r>
              <a:rPr lang="en-US" sz="1200" b="true">
                <a:latin typeface="Arial"/>
              </a:rPr>
              <a:t>Date Created</a:t>
            </a:r>
            <a:r>
              <a:rPr lang="en-US" sz="1200" b="false">
                <a:latin typeface="Arial"/>
              </a:rPr>
              <a:t> </a:t>
            </a:r>
            <a:r>
              <a:rPr lang="en-US" sz="1200" b="false">
                <a:latin typeface="Arial"/>
              </a:rPr>
              <a:t>1880</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MCC</a:t>
            </a:r>
            <a:r>
              <a:rPr lang="en-US" sz="1200">
                <a:latin typeface="Arial"/>
              </a:rPr>
              <a:t>
</a:t>
            </a:r>
            <a:r>
              <a:rPr lang="en-US" sz="1200" b="true">
                <a:latin typeface="Arial"/>
              </a:rPr>
              <a:t>Scale</a:t>
            </a:r>
            <a:r>
              <a:rPr lang="en-US" sz="1200" b="false">
                <a:latin typeface="Arial"/>
              </a:rPr>
              <a:t> </a:t>
            </a:r>
            <a:r>
              <a:rPr lang="en-US" sz="1200" b="false">
                <a:latin typeface="Arial"/>
              </a:rPr>
              <a:t>71/2 inches = 1/4 of a mile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 Name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Public health--England</a:t>
            </a:r>
            <a:r>
              <a:rPr lang="en-US" sz="1200">
                <a:latin typeface="Arial"/>
              </a:rPr>
              <a:t>
</a:t>
            </a:r>
            <a:r>
              <a:rPr lang="en-US" sz="1200" b="true">
                <a:latin typeface="Arial"/>
              </a:rPr>
              <a:t>Subject</a:t>
            </a:r>
            <a:r>
              <a:rPr lang="en-US" sz="1200" b="false">
                <a:latin typeface="Arial"/>
              </a:rPr>
              <a:t> </a:t>
            </a:r>
            <a:r>
              <a:rPr lang="en-US" sz="1200" b="false">
                <a:latin typeface="Arial"/>
              </a:rPr>
              <a:t>Sanitation--England</a:t>
            </a:r>
            <a:r>
              <a:rPr lang="en-US" sz="1200">
                <a:latin typeface="Arial"/>
              </a:rPr>
              <a:t>
</a:t>
            </a:r>
            <a:r>
              <a:rPr lang="en-US" sz="1200" b="true">
                <a:latin typeface="Arial"/>
              </a:rPr>
              <a:t>Subject</a:t>
            </a:r>
            <a:r>
              <a:rPr lang="en-US" sz="1200" b="false">
                <a:latin typeface="Arial"/>
              </a:rPr>
              <a:t> </a:t>
            </a:r>
            <a:r>
              <a:rPr lang="en-US" sz="1200" b="false">
                <a:latin typeface="Arial"/>
              </a:rPr>
              <a:t>Manchester (England)--Maps</a:t>
            </a:r>
            <a:r>
              <a:rPr lang="en-US" sz="1200">
                <a:latin typeface="Arial"/>
              </a:rPr>
              <a:t>
</a:t>
            </a:r>
            <a:r>
              <a:rPr lang="en-US" sz="1200" b="true">
                <a:latin typeface="Arial"/>
              </a:rPr>
              <a:t>Subject</a:t>
            </a:r>
            <a:r>
              <a:rPr lang="en-US" sz="1200" b="false">
                <a:latin typeface="Arial"/>
              </a:rPr>
              <a:t> </a:t>
            </a:r>
            <a:r>
              <a:rPr lang="en-US" sz="1200" b="false">
                <a:latin typeface="Arial"/>
              </a:rPr>
              <a:t>Manchester (England)--Buildings, structures, etc.--Maps</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350 mm</a:t>
            </a:r>
            <a:r>
              <a:rPr lang="en-US" sz="1200">
                <a:latin typeface="Arial"/>
              </a:rPr>
              <a:t>
</a:t>
            </a:r>
            <a:r>
              <a:rPr lang="en-US" sz="1200" b="true">
                <a:latin typeface="Arial"/>
              </a:rPr>
              <a:t>Item Width</a:t>
            </a:r>
            <a:r>
              <a:rPr lang="en-US" sz="1200" b="false">
                <a:latin typeface="Arial"/>
              </a:rPr>
              <a:t> </a:t>
            </a:r>
            <a:r>
              <a:rPr lang="en-US" sz="1200" b="false">
                <a:latin typeface="Arial"/>
              </a:rPr>
              <a:t>400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2018-04-26</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Academic Project Lead</a:t>
            </a:r>
            <a:r>
              <a:rPr lang="en-US" sz="1200" b="false">
                <a:latin typeface="Arial"/>
              </a:rPr>
              <a:t> </a:t>
            </a:r>
            <a:r>
              <a:rPr lang="en-US" sz="1200" b="false">
                <a:latin typeface="Arial"/>
              </a:rPr>
              <a:t>Martin Dodge</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2018-05</a:t>
            </a:r>
            <a:r>
              <a:rPr lang="en-US" sz="1200">
                <a:latin typeface="Arial"/>
              </a:rPr>
              <a:t>
</a:t>
            </a:r>
            <a:r>
              <a:rPr lang="en-US" sz="1200" b="true">
                <a:latin typeface="Arial"/>
              </a:rPr>
              <a:t>Educational Notes</a:t>
            </a:r>
            <a:r>
              <a:rPr lang="en-US" sz="1200" b="false">
                <a:latin typeface="Arial"/>
              </a:rPr>
              <a:t> </a:t>
            </a:r>
            <a:r>
              <a:rPr lang="en-US" sz="1200" b="false">
                <a:latin typeface="Arial"/>
              </a:rPr>
              <a:t>Project: Victorian Sanitary Survey Maps for central Manchester</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603500" y="0"/>
            <a:ext cx="110490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JRL17062650</a:t>
            </a:r>
            <a:r>
              <a:rPr lang="en-US" sz="1200">
                <a:latin typeface="Arial"/>
              </a:rPr>
              <a:t>
</a:t>
            </a:r>
            <a:r>
              <a:rPr lang="en-US" sz="1200" b="true">
                <a:latin typeface="Arial"/>
              </a:rPr>
              <a:t>Reference Number</a:t>
            </a:r>
            <a:r>
              <a:rPr lang="en-US" sz="1200" b="false">
                <a:latin typeface="Arial"/>
              </a:rPr>
              <a:t> </a:t>
            </a:r>
            <a:r>
              <a:rPr lang="en-US" sz="1200" b="false">
                <a:latin typeface="Arial"/>
              </a:rPr>
              <a:t>Spencer 3905</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href="http://www.librarysearch.manchester.ac.uk/MU_VU1:BLENDED:44MAN_ALMA_DS21152633310001631"&gt;UoM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Europe</a:t>
            </a:r>
            <a:r>
              <a:rPr lang="en-US" sz="1200">
                <a:latin typeface="Arial"/>
              </a:rPr>
              <a:t>
</a:t>
            </a:r>
            <a:r>
              <a:rPr lang="en-US" sz="1200" b="true">
                <a:latin typeface="Arial"/>
              </a:rPr>
              <a:t>Parent Work Title</a:t>
            </a:r>
            <a:r>
              <a:rPr lang="en-US" sz="1200" b="false">
                <a:latin typeface="Arial"/>
              </a:rPr>
              <a:t> </a:t>
            </a:r>
            <a:r>
              <a:rPr lang="en-US" sz="1200" b="false">
                <a:latin typeface="Arial"/>
              </a:rPr>
              <a:t>Theatrum Orbis Terrarum</a:t>
            </a:r>
            <a:r>
              <a:rPr lang="en-US" sz="1200">
                <a:latin typeface="Arial"/>
              </a:rPr>
              <a:t>
</a:t>
            </a:r>
            <a:r>
              <a:rPr lang="en-US" sz="1200" b="true">
                <a:latin typeface="Arial"/>
              </a:rPr>
              <a:t>Creator</a:t>
            </a:r>
            <a:r>
              <a:rPr lang="en-US" sz="1200" b="false">
                <a:latin typeface="Arial"/>
              </a:rPr>
              <a:t> </a:t>
            </a:r>
            <a:r>
              <a:rPr lang="en-US" sz="1200" b="false">
                <a:latin typeface="Arial"/>
              </a:rPr>
              <a:t>Ortelius, Abraham, 1527-1598</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1592</a:t>
            </a:r>
            <a:r>
              <a:rPr lang="en-US" sz="1200">
                <a:latin typeface="Arial"/>
              </a:rPr>
              <a:t>
</a:t>
            </a:r>
            <a:r>
              <a:rPr lang="en-US" sz="1200" b="true">
                <a:latin typeface="Arial"/>
              </a:rPr>
              <a:t>Publication Details</a:t>
            </a:r>
            <a:r>
              <a:rPr lang="en-US" sz="1200" b="false">
                <a:latin typeface="Arial"/>
              </a:rPr>
              <a:t> </a:t>
            </a:r>
            <a:r>
              <a:rPr lang="en-US" sz="1200" b="false">
                <a:latin typeface="Arial"/>
              </a:rPr>
              <a:t>Antwerp</a:t>
            </a:r>
            <a:r>
              <a:rPr lang="en-US" sz="1200">
                <a:latin typeface="Arial"/>
              </a:rPr>
              <a:t>
</a:t>
            </a:r>
            <a:r>
              <a:rPr lang="en-US" sz="1200" b="true">
                <a:latin typeface="Arial"/>
              </a:rPr>
              <a:t>Page/Sheet</a:t>
            </a:r>
            <a:r>
              <a:rPr lang="en-US" sz="1200" b="false">
                <a:latin typeface="Arial"/>
              </a:rPr>
              <a:t> </a:t>
            </a:r>
            <a:r>
              <a:rPr lang="en-US" sz="1200" b="false">
                <a:latin typeface="Arial"/>
              </a:rPr>
              <a:t>Plate 5</a:t>
            </a:r>
            <a:r>
              <a:rPr lang="en-US" sz="1200">
                <a:latin typeface="Arial"/>
              </a:rPr>
              <a:t>
</a:t>
            </a:r>
            <a:r>
              <a:rPr lang="en-US" sz="1200" b="true">
                <a:latin typeface="Arial"/>
              </a:rPr>
              <a:t>Image Sequence Number</a:t>
            </a:r>
            <a:r>
              <a:rPr lang="en-US" sz="1200" b="false">
                <a:latin typeface="Arial"/>
              </a:rPr>
              <a:t> </a:t>
            </a:r>
            <a:r>
              <a:rPr lang="en-US" sz="1200" b="false">
                <a:latin typeface="Arial"/>
              </a:rPr>
              <a:t>P005</a:t>
            </a:r>
            <a:r>
              <a:rPr lang="en-US" sz="1200">
                <a:latin typeface="Arial"/>
              </a:rPr>
              <a:t>
</a:t>
            </a:r>
            <a:r>
              <a:rPr lang="en-US" sz="1200" b="true">
                <a:latin typeface="Arial"/>
              </a:rPr>
              <a:t>Description</a:t>
            </a:r>
            <a:r>
              <a:rPr lang="en-US" sz="1200" b="false">
                <a:latin typeface="Arial"/>
              </a:rPr>
              <a:t> </a:t>
            </a:r>
            <a:r>
              <a:rPr lang="en-US" sz="1200" b="false">
                <a:latin typeface="Arial"/>
              </a:rPr>
              <a:t>Map of Europe.</a:t>
            </a:r>
            <a:r>
              <a:rPr lang="en-US" sz="1200">
                <a:latin typeface="Arial"/>
              </a:rPr>
              <a:t>
</a:t>
            </a:r>
            <a:r>
              <a:rPr lang="en-US" sz="1200" b="true">
                <a:latin typeface="Arial"/>
              </a:rPr>
              <a:t>Language Code</a:t>
            </a:r>
            <a:r>
              <a:rPr lang="en-US" sz="1200" b="false">
                <a:latin typeface="Arial"/>
              </a:rPr>
              <a:t> </a:t>
            </a:r>
            <a:r>
              <a:rPr lang="en-US" sz="1200" b="false">
                <a:latin typeface="Arial"/>
              </a:rPr>
              <a:t>lat</a:t>
            </a:r>
            <a:r>
              <a:rPr lang="en-US" sz="1200">
                <a:latin typeface="Arial"/>
              </a:rPr>
              <a:t>
</a:t>
            </a:r>
            <a:r>
              <a:rPr lang="en-US" sz="1200" b="true">
                <a:latin typeface="Arial"/>
              </a:rPr>
              <a:t>Language Name</a:t>
            </a:r>
            <a:r>
              <a:rPr lang="en-US" sz="1200" b="false">
                <a:latin typeface="Arial"/>
              </a:rPr>
              <a:t> </a:t>
            </a:r>
            <a:r>
              <a:rPr lang="en-US" sz="1200" b="false">
                <a:latin typeface="Arial"/>
              </a:rPr>
              <a:t>Latin</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Technique Used</a:t>
            </a:r>
            <a:r>
              <a:rPr lang="en-US" sz="1200" b="false">
                <a:latin typeface="Arial"/>
              </a:rPr>
              <a:t> </a:t>
            </a:r>
            <a:r>
              <a:rPr lang="en-US" sz="1200" b="false">
                <a:latin typeface="Arial"/>
              </a:rPr>
              <a:t>Printing (process)</a:t>
            </a:r>
            <a:r>
              <a:rPr lang="en-US" sz="1200">
                <a:latin typeface="Arial"/>
              </a:rPr>
              <a:t>
</a:t>
            </a:r>
            <a:r>
              <a:rPr lang="en-US" sz="1200" b="true">
                <a:latin typeface="Arial"/>
              </a:rPr>
              <a:t>Medium</a:t>
            </a:r>
            <a:r>
              <a:rPr lang="en-US" sz="1200" b="false">
                <a:latin typeface="Arial"/>
              </a:rPr>
              <a:t> </a:t>
            </a:r>
            <a:r>
              <a:rPr lang="en-US" sz="1200" b="false">
                <a:latin typeface="Arial"/>
              </a:rPr>
              <a:t>Ink</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Belgium: Antwerp</a:t>
            </a:r>
            <a:r>
              <a:rPr lang="en-US" sz="1200">
                <a:latin typeface="Arial"/>
              </a:rPr>
              <a:t>
</a:t>
            </a:r>
            <a:r>
              <a:rPr lang="en-US" sz="1200" b="true">
                <a:latin typeface="Arial"/>
              </a:rPr>
              <a:t>Item Height</a:t>
            </a:r>
            <a:r>
              <a:rPr lang="en-US" sz="1200" b="false">
                <a:latin typeface="Arial"/>
              </a:rPr>
              <a:t> </a:t>
            </a:r>
            <a:r>
              <a:rPr lang="en-US" sz="1200" b="false">
                <a:latin typeface="Arial"/>
              </a:rPr>
              <a:t>400 mm</a:t>
            </a:r>
            <a:r>
              <a:rPr lang="en-US" sz="1200">
                <a:latin typeface="Arial"/>
              </a:rPr>
              <a:t>
</a:t>
            </a:r>
            <a:r>
              <a:rPr lang="en-US" sz="1200" b="true">
                <a:latin typeface="Arial"/>
              </a:rPr>
              <a:t>Item Width</a:t>
            </a:r>
            <a:r>
              <a:rPr lang="en-US" sz="1200" b="false">
                <a:latin typeface="Arial"/>
              </a:rPr>
              <a:t> </a:t>
            </a:r>
            <a:r>
              <a:rPr lang="en-US" sz="1200" b="false">
                <a:latin typeface="Arial"/>
              </a:rPr>
              <a:t>510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Spencer, George John Spencer, Earl, 1758-1834, former owner</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2017-06-28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Academic Project Lead</a:t>
            </a:r>
            <a:r>
              <a:rPr lang="en-US" sz="1200" b="false">
                <a:latin typeface="Arial"/>
              </a:rPr>
              <a:t> </a:t>
            </a:r>
            <a:r>
              <a:rPr lang="en-US" sz="1200" b="false">
                <a:latin typeface="Arial"/>
              </a:rPr>
              <a:t>Julianne Simpson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2017-09</a:t>
            </a:r>
            <a:r>
              <a:rPr lang="en-US" sz="1200">
                <a:latin typeface="Arial"/>
              </a:rPr>
              <a:t>
</a:t>
            </a:r>
            <a:r>
              <a:rPr lang="en-US" sz="1200" b="true">
                <a:latin typeface="Arial"/>
              </a:rPr>
              <a:t>Educational Notes</a:t>
            </a:r>
            <a:r>
              <a:rPr lang="en-US" sz="1200" b="false">
                <a:latin typeface="Arial"/>
              </a:rPr>
              <a:t> </a:t>
            </a:r>
            <a:r>
              <a:rPr lang="en-US" sz="1200" b="false">
                <a:latin typeface="Arial"/>
              </a:rPr>
              <a:t>The Reformation Exhibition</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152900" y="0"/>
            <a:ext cx="7937500" cy="9144000"/>
          </a:xfrm>
          <a:prstGeom prst="rect">
            <a:avLst/>
          </a:prstGeom>
        </p:spPr>
      </p:pic>
      <p:sp>
        <p:nvSpPr>
          <p:cNvPr name="TextBox 3" id="3"/>
          <p:cNvSpPr txBox="true"/>
          <p:nvPr/>
        </p:nvSpPr>
        <p:spPr>
          <a:xfrm>
            <a:off x="0" y="9144000"/>
            <a:ext cx="16256000" cy="4838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JRL0805478dc</a:t>
            </a:r>
            <a:r>
              <a:rPr lang="en-US" sz="1200">
                <a:latin typeface="Arial"/>
              </a:rPr>
              <a:t>
</a:t>
            </a:r>
            <a:r>
              <a:rPr lang="en-US" sz="1200" b="true">
                <a:latin typeface="Arial"/>
              </a:rPr>
              <a:t>Reference Number</a:t>
            </a:r>
            <a:r>
              <a:rPr lang="en-US" sz="1200" b="false">
                <a:latin typeface="Arial"/>
              </a:rPr>
              <a:t> </a:t>
            </a:r>
            <a:r>
              <a:rPr lang="en-US" sz="1200" b="false">
                <a:latin typeface="Arial"/>
              </a:rPr>
              <a:t>3905</a:t>
            </a:r>
            <a:r>
              <a:rPr lang="en-US" sz="1200">
                <a:latin typeface="Arial"/>
              </a:rPr>
              <a:t>
</a:t>
            </a:r>
            <a:r>
              <a:rPr lang="en-US" sz="1200" b="true">
                <a:latin typeface="Arial"/>
              </a:rPr>
              <a:t>Image Title</a:t>
            </a:r>
            <a:r>
              <a:rPr lang="en-US" sz="1200" b="false">
                <a:latin typeface="Arial"/>
              </a:rPr>
              <a:t> </a:t>
            </a:r>
            <a:r>
              <a:rPr lang="en-US" sz="1200" b="false">
                <a:latin typeface="Arial"/>
              </a:rPr>
              <a:t>Detail of India and South East Asia</a:t>
            </a:r>
            <a:r>
              <a:rPr lang="en-US" sz="1200">
                <a:latin typeface="Arial"/>
              </a:rPr>
              <a:t>
</a:t>
            </a:r>
            <a:r>
              <a:rPr lang="en-US" sz="1200" b="true">
                <a:latin typeface="Arial"/>
              </a:rPr>
              <a:t>Parent Work Title</a:t>
            </a:r>
            <a:r>
              <a:rPr lang="en-US" sz="1200" b="false">
                <a:latin typeface="Arial"/>
              </a:rPr>
              <a:t> </a:t>
            </a:r>
            <a:r>
              <a:rPr lang="en-US" sz="1200" b="false">
                <a:latin typeface="Arial"/>
              </a:rPr>
              <a:t>Theatrum Orbis Terrarum</a:t>
            </a:r>
            <a:r>
              <a:rPr lang="en-US" sz="1200">
                <a:latin typeface="Arial"/>
              </a:rPr>
              <a:t>
</a:t>
            </a:r>
            <a:r>
              <a:rPr lang="en-US" sz="1200" b="true">
                <a:latin typeface="Arial"/>
              </a:rPr>
              <a:t>Creator</a:t>
            </a:r>
            <a:r>
              <a:rPr lang="en-US" sz="1200" b="false">
                <a:latin typeface="Arial"/>
              </a:rPr>
              <a:t> </a:t>
            </a:r>
            <a:r>
              <a:rPr lang="en-US" sz="1200" b="false">
                <a:latin typeface="Arial"/>
              </a:rPr>
              <a:t>Ortelius, Abraham</a:t>
            </a:r>
            <a:r>
              <a:rPr lang="en-US" sz="1200">
                <a:latin typeface="Arial"/>
              </a:rPr>
              <a:t>
</a:t>
            </a:r>
            <a:r>
              <a:rPr lang="en-US" sz="1200" b="true">
                <a:latin typeface="Arial"/>
              </a:rPr>
              <a:t>Creator Role</a:t>
            </a:r>
            <a:r>
              <a:rPr lang="en-US" sz="1200" b="false">
                <a:latin typeface="Arial"/>
              </a:rPr>
              <a:t> </a:t>
            </a:r>
            <a:r>
              <a:rPr lang="en-US" sz="1200" b="false">
                <a:latin typeface="Arial"/>
              </a:rPr>
              <a:t>Cartographer</a:t>
            </a:r>
            <a:r>
              <a:rPr lang="en-US" sz="1200">
                <a:latin typeface="Arial"/>
              </a:rPr>
              <a:t>
</a:t>
            </a:r>
            <a:r>
              <a:rPr lang="en-US" sz="1200" b="true">
                <a:latin typeface="Arial"/>
              </a:rPr>
              <a:t>Date Created</a:t>
            </a:r>
            <a:r>
              <a:rPr lang="en-US" sz="1200" b="false">
                <a:latin typeface="Arial"/>
              </a:rPr>
              <a:t> </a:t>
            </a:r>
            <a:r>
              <a:rPr lang="en-US" sz="1200" b="false">
                <a:latin typeface="Arial"/>
              </a:rPr>
              <a:t>1592</a:t>
            </a:r>
            <a:r>
              <a:rPr lang="en-US" sz="1200">
                <a:latin typeface="Arial"/>
              </a:rPr>
              <a:t>
</a:t>
            </a:r>
            <a:r>
              <a:rPr lang="en-US" sz="1200" b="true">
                <a:latin typeface="Arial"/>
              </a:rPr>
              <a:t>Publication Details</a:t>
            </a:r>
            <a:r>
              <a:rPr lang="en-US" sz="1200" b="false">
                <a:latin typeface="Arial"/>
              </a:rPr>
              <a:t> </a:t>
            </a:r>
            <a:r>
              <a:rPr lang="en-US" sz="1200" b="false">
                <a:latin typeface="Arial"/>
              </a:rPr>
              <a:t>Antwerp : Christophe Plantin</a:t>
            </a:r>
            <a:r>
              <a:rPr lang="en-US" sz="1200">
                <a:latin typeface="Arial"/>
              </a:rPr>
              <a:t>
</a:t>
            </a:r>
            <a:r>
              <a:rPr lang="en-US" sz="1200" b="true">
                <a:latin typeface="Arial"/>
              </a:rPr>
              <a:t>Page/Sheet</a:t>
            </a:r>
            <a:r>
              <a:rPr lang="en-US" sz="1200" b="false">
                <a:latin typeface="Arial"/>
              </a:rPr>
              <a:t> </a:t>
            </a:r>
            <a:r>
              <a:rPr lang="en-US" sz="1200" b="false">
                <a:latin typeface="Arial"/>
              </a:rPr>
              <a:t>Plate 102</a:t>
            </a:r>
            <a:r>
              <a:rPr lang="en-US" sz="1200">
                <a:latin typeface="Arial"/>
              </a:rPr>
              <a:t>
</a:t>
            </a:r>
            <a:r>
              <a:rPr lang="en-US" sz="1200" b="true">
                <a:latin typeface="Arial"/>
              </a:rPr>
              <a:t>Description</a:t>
            </a:r>
            <a:r>
              <a:rPr lang="en-US" sz="1200" b="false">
                <a:latin typeface="Arial"/>
              </a:rPr>
              <a:t> </a:t>
            </a:r>
            <a:r>
              <a:rPr lang="en-US" sz="1200" b="false">
                <a:latin typeface="Arial"/>
              </a:rPr>
              <a:t>Detail from plate 102: a map of India and South East Asia.</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China</a:t>
            </a:r>
            <a:r>
              <a:rPr lang="en-US" sz="1200">
                <a:latin typeface="Arial"/>
              </a:rPr>
              <a:t>
</a:t>
            </a:r>
            <a:r>
              <a:rPr lang="en-US" sz="1200" b="true">
                <a:latin typeface="Arial"/>
              </a:rPr>
              <a:t>Places Covered</a:t>
            </a:r>
            <a:r>
              <a:rPr lang="en-US" sz="1200" b="false">
                <a:latin typeface="Arial"/>
              </a:rPr>
              <a:t> </a:t>
            </a:r>
            <a:r>
              <a:rPr lang="en-US" sz="1200" b="false">
                <a:latin typeface="Arial"/>
              </a:rPr>
              <a:t>India</a:t>
            </a:r>
            <a:r>
              <a:rPr lang="en-US" sz="1200">
                <a:latin typeface="Arial"/>
              </a:rPr>
              <a:t>
</a:t>
            </a:r>
            <a:r>
              <a:rPr lang="en-US" sz="1200" b="true">
                <a:latin typeface="Arial"/>
              </a:rPr>
              <a:t>Item Height</a:t>
            </a:r>
            <a:r>
              <a:rPr lang="en-US" sz="1200" b="false">
                <a:latin typeface="Arial"/>
              </a:rPr>
              <a:t> </a:t>
            </a:r>
            <a:r>
              <a:rPr lang="en-US" sz="1200" b="false">
                <a:latin typeface="Arial"/>
              </a:rPr>
              <a:t>345 mm</a:t>
            </a:r>
            <a:r>
              <a:rPr lang="en-US" sz="1200">
                <a:latin typeface="Arial"/>
              </a:rPr>
              <a:t>
</a:t>
            </a:r>
            <a:r>
              <a:rPr lang="en-US" sz="1200" b="true">
                <a:latin typeface="Arial"/>
              </a:rPr>
              <a:t>Item Width</a:t>
            </a:r>
            <a:r>
              <a:rPr lang="en-US" sz="1200" b="false">
                <a:latin typeface="Arial"/>
              </a:rPr>
              <a:t> </a:t>
            </a:r>
            <a:r>
              <a:rPr lang="en-US" sz="1200" b="false">
                <a:latin typeface="Arial"/>
              </a:rPr>
              <a:t>510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2008-02-29</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2008-08</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2019300" y="0"/>
            <a:ext cx="12204700" cy="9144000"/>
          </a:xfrm>
          <a:prstGeom prst="rect">
            <a:avLst/>
          </a:prstGeom>
        </p:spPr>
      </p:pic>
      <p:sp>
        <p:nvSpPr>
          <p:cNvPr name="TextBox 3" id="3"/>
          <p:cNvSpPr txBox="true"/>
          <p:nvPr/>
        </p:nvSpPr>
        <p:spPr>
          <a:xfrm>
            <a:off x="0" y="9144000"/>
            <a:ext cx="16256000" cy="5753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JRL1118340</a:t>
            </a:r>
            <a:r>
              <a:rPr lang="en-US" sz="1200">
                <a:latin typeface="Arial"/>
              </a:rPr>
              <a:t>
</a:t>
            </a:r>
            <a:r>
              <a:rPr lang="en-US" sz="1200" b="true">
                <a:latin typeface="Arial"/>
              </a:rPr>
              <a:t>Reference Number</a:t>
            </a:r>
            <a:r>
              <a:rPr lang="en-US" sz="1200" b="false">
                <a:latin typeface="Arial"/>
              </a:rPr>
              <a:t> </a:t>
            </a:r>
            <a:r>
              <a:rPr lang="en-US" sz="1200" b="false">
                <a:latin typeface="Arial"/>
              </a:rPr>
              <a:t>French MS 1*</a:t>
            </a:r>
            <a:r>
              <a:rPr lang="en-US" sz="1200">
                <a:latin typeface="Arial"/>
              </a:rPr>
              <a:t>
</a:t>
            </a:r>
            <a:r>
              <a:rPr lang="en-US" sz="1200" b="true">
                <a:latin typeface="Arial"/>
              </a:rPr>
              <a:t>Image Title</a:t>
            </a:r>
            <a:r>
              <a:rPr lang="en-US" sz="1200" b="false">
                <a:latin typeface="Arial"/>
              </a:rPr>
              <a:t> </a:t>
            </a:r>
            <a:r>
              <a:rPr lang="en-US" sz="1200" b="false">
                <a:latin typeface="Arial"/>
              </a:rPr>
              <a:t>England, Scotland &amp; Ireland</a:t>
            </a:r>
            <a:r>
              <a:rPr lang="en-US" sz="1200">
                <a:latin typeface="Arial"/>
              </a:rPr>
              <a:t>
</a:t>
            </a:r>
            <a:r>
              <a:rPr lang="en-US" sz="1200" b="true">
                <a:latin typeface="Arial"/>
              </a:rPr>
              <a:t>Parent Work Title</a:t>
            </a:r>
            <a:r>
              <a:rPr lang="en-US" sz="1200" b="false">
                <a:latin typeface="Arial"/>
              </a:rPr>
              <a:t> </a:t>
            </a:r>
            <a:r>
              <a:rPr lang="en-US" sz="1200" b="false">
                <a:latin typeface="Arial"/>
              </a:rPr>
              <a:t>Mappemonde</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Map of the World</a:t>
            </a:r>
            <a:r>
              <a:rPr lang="en-US" sz="1200">
                <a:latin typeface="Arial"/>
              </a:rPr>
              <a:t>
</a:t>
            </a:r>
            <a:r>
              <a:rPr lang="en-US" sz="1200" b="true">
                <a:latin typeface="Arial"/>
              </a:rPr>
              <a:t>Creator</a:t>
            </a:r>
            <a:r>
              <a:rPr lang="en-US" sz="1200" b="false">
                <a:latin typeface="Arial"/>
              </a:rPr>
              <a:t> </a:t>
            </a:r>
            <a:r>
              <a:rPr lang="en-US" sz="1200" b="false">
                <a:latin typeface="Arial"/>
              </a:rPr>
              <a:t>Desceliers, Pierre</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1546</a:t>
            </a:r>
            <a:r>
              <a:rPr lang="en-US" sz="1200">
                <a:latin typeface="Arial"/>
              </a:rPr>
              <a:t>
</a:t>
            </a:r>
            <a:r>
              <a:rPr lang="en-US" sz="1200" b="true">
                <a:latin typeface="Arial"/>
              </a:rPr>
              <a:t>Page/Sheet</a:t>
            </a:r>
            <a:r>
              <a:rPr lang="en-US" sz="1200" b="false">
                <a:latin typeface="Arial"/>
              </a:rPr>
              <a:t> </a:t>
            </a:r>
            <a:r>
              <a:rPr lang="en-US" sz="1200" b="false">
                <a:latin typeface="Arial"/>
              </a:rPr>
              <a:t>Detail</a:t>
            </a:r>
            <a:r>
              <a:rPr lang="en-US" sz="1200">
                <a:latin typeface="Arial"/>
              </a:rPr>
              <a:t>
</a:t>
            </a:r>
            <a:r>
              <a:rPr lang="en-US" sz="1200" b="true">
                <a:latin typeface="Arial"/>
              </a:rPr>
              <a:t>Description</a:t>
            </a:r>
            <a:r>
              <a:rPr lang="en-US" sz="1200" b="false">
                <a:latin typeface="Arial"/>
              </a:rPr>
              <a:t> </a:t>
            </a:r>
            <a:r>
              <a:rPr lang="en-US" sz="1200" b="false">
                <a:latin typeface="Arial"/>
              </a:rPr>
              <a:t>Detail: England, Scotland and Ireland. The St George Cross appears on both England and Ireland. A shield with the cross of St Andrew covers Scotland.</a:t>
            </a:r>
            <a:r>
              <a:rPr lang="en-US" sz="1200">
                <a:latin typeface="Arial"/>
              </a:rPr>
              <a:t>
</a:t>
            </a:r>
            <a:r>
              <a:rPr lang="en-US" sz="1200" b="true">
                <a:latin typeface="Arial"/>
              </a:rPr>
              <a:t>Language Code</a:t>
            </a:r>
            <a:r>
              <a:rPr lang="en-US" sz="1200" b="false">
                <a:latin typeface="Arial"/>
              </a:rPr>
              <a:t> </a:t>
            </a:r>
            <a:r>
              <a:rPr lang="en-US" sz="1200" b="false">
                <a:latin typeface="Arial"/>
              </a:rPr>
              <a:t>fre-FR</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Support</a:t>
            </a:r>
            <a:r>
              <a:rPr lang="en-US" sz="1200" b="false">
                <a:latin typeface="Arial"/>
              </a:rPr>
              <a:t> </a:t>
            </a:r>
            <a:r>
              <a:rPr lang="en-US" sz="1200" b="false">
                <a:latin typeface="Arial"/>
              </a:rPr>
              <a:t>Parchment</a:t>
            </a:r>
            <a:r>
              <a:rPr lang="en-US" sz="1200">
                <a:latin typeface="Arial"/>
              </a:rPr>
              <a:t>
</a:t>
            </a:r>
            <a:r>
              <a:rPr lang="en-US" sz="1200" b="true">
                <a:latin typeface="Arial"/>
              </a:rPr>
              <a:t>Creation Site</a:t>
            </a:r>
            <a:r>
              <a:rPr lang="en-US" sz="1200" b="false">
                <a:latin typeface="Arial"/>
              </a:rPr>
              <a:t> </a:t>
            </a:r>
            <a:r>
              <a:rPr lang="en-US" sz="1200" b="false">
                <a:latin typeface="Arial"/>
              </a:rPr>
              <a:t>France</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a:t>
            </a:r>
            <a:r>
              <a:rPr lang="en-US" sz="1200">
                <a:latin typeface="Arial"/>
              </a:rPr>
              <a:t>
</a:t>
            </a:r>
            <a:r>
              <a:rPr lang="en-US" sz="1200" b="true">
                <a:latin typeface="Arial"/>
              </a:rPr>
              <a:t>Places Covered</a:t>
            </a:r>
            <a:r>
              <a:rPr lang="en-US" sz="1200" b="false">
                <a:latin typeface="Arial"/>
              </a:rPr>
              <a:t> </a:t>
            </a:r>
            <a:r>
              <a:rPr lang="en-US" sz="1200" b="false">
                <a:latin typeface="Arial"/>
              </a:rPr>
              <a:t>Ireland</a:t>
            </a:r>
            <a:r>
              <a:rPr lang="en-US" sz="1200">
                <a:latin typeface="Arial"/>
              </a:rPr>
              <a:t>
</a:t>
            </a:r>
            <a:r>
              <a:rPr lang="en-US" sz="1200" b="true">
                <a:latin typeface="Arial"/>
              </a:rPr>
              <a:t>Places Covered</a:t>
            </a:r>
            <a:r>
              <a:rPr lang="en-US" sz="1200" b="false">
                <a:latin typeface="Arial"/>
              </a:rPr>
              <a:t> </a:t>
            </a:r>
            <a:r>
              <a:rPr lang="en-US" sz="1200" b="false">
                <a:latin typeface="Arial"/>
              </a:rPr>
              <a:t>Scotland</a:t>
            </a:r>
            <a:r>
              <a:rPr lang="en-US" sz="1200">
                <a:latin typeface="Arial"/>
              </a:rPr>
              <a:t>
</a:t>
            </a:r>
            <a:r>
              <a:rPr lang="en-US" sz="1200" b="true">
                <a:latin typeface="Arial"/>
              </a:rPr>
              <a:t>Item Height</a:t>
            </a:r>
            <a:r>
              <a:rPr lang="en-US" sz="1200" b="false">
                <a:latin typeface="Arial"/>
              </a:rPr>
              <a:t> </a:t>
            </a:r>
            <a:r>
              <a:rPr lang="en-US" sz="1200" b="false">
                <a:latin typeface="Arial"/>
              </a:rPr>
              <a:t>Map: 2600 mm</a:t>
            </a:r>
            <a:r>
              <a:rPr lang="en-US" sz="1200">
                <a:latin typeface="Arial"/>
              </a:rPr>
              <a:t>
</a:t>
            </a:r>
            <a:r>
              <a:rPr lang="en-US" sz="1200" b="true">
                <a:latin typeface="Arial"/>
              </a:rPr>
              <a:t>Item Width</a:t>
            </a:r>
            <a:r>
              <a:rPr lang="en-US" sz="1200" b="false">
                <a:latin typeface="Arial"/>
              </a:rPr>
              <a:t> </a:t>
            </a:r>
            <a:r>
              <a:rPr lang="en-US" sz="1200" b="false">
                <a:latin typeface="Arial"/>
              </a:rPr>
              <a:t>Map: 1300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Jomard, M. E. F., former owner</a:t>
            </a:r>
            <a:r>
              <a:rPr lang="en-US" sz="1200">
                <a:latin typeface="Arial"/>
              </a:rPr>
              <a:t>
</a:t>
            </a:r>
            <a:r>
              <a:rPr lang="en-US" sz="1200" b="true">
                <a:latin typeface="Arial"/>
              </a:rPr>
              <a:t>Provenance</a:t>
            </a:r>
            <a:r>
              <a:rPr lang="en-US" sz="1200" b="false">
                <a:latin typeface="Arial"/>
              </a:rPr>
              <a:t> </a:t>
            </a:r>
            <a:r>
              <a:rPr lang="en-US" sz="1200" b="false">
                <a:latin typeface="Arial"/>
              </a:rPr>
              <a:t>Bibliotheca Lindesiana</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2011-02-21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927100" y="0"/>
            <a:ext cx="14389100" cy="9144000"/>
          </a:xfrm>
          <a:prstGeom prst="rect">
            <a:avLst/>
          </a:prstGeom>
        </p:spPr>
      </p:pic>
      <p:sp>
        <p:nvSpPr>
          <p:cNvPr name="TextBox 3" id="3"/>
          <p:cNvSpPr txBox="true"/>
          <p:nvPr/>
        </p:nvSpPr>
        <p:spPr>
          <a:xfrm>
            <a:off x="0" y="9144000"/>
            <a:ext cx="16256000" cy="54483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JRL1118338</a:t>
            </a:r>
            <a:r>
              <a:rPr lang="en-US" sz="1200">
                <a:latin typeface="Arial"/>
              </a:rPr>
              <a:t>
</a:t>
            </a:r>
            <a:r>
              <a:rPr lang="en-US" sz="1200" b="true">
                <a:latin typeface="Arial"/>
              </a:rPr>
              <a:t>Reference Number</a:t>
            </a:r>
            <a:r>
              <a:rPr lang="en-US" sz="1200" b="false">
                <a:latin typeface="Arial"/>
              </a:rPr>
              <a:t> </a:t>
            </a:r>
            <a:r>
              <a:rPr lang="en-US" sz="1200" b="false">
                <a:latin typeface="Arial"/>
              </a:rPr>
              <a:t>French MS 1*</a:t>
            </a:r>
            <a:r>
              <a:rPr lang="en-US" sz="1200">
                <a:latin typeface="Arial"/>
              </a:rPr>
              <a:t>
</a:t>
            </a:r>
            <a:r>
              <a:rPr lang="en-US" sz="1200" b="true">
                <a:latin typeface="Arial"/>
              </a:rPr>
              <a:t>Image Title</a:t>
            </a:r>
            <a:r>
              <a:rPr lang="en-US" sz="1200" b="false">
                <a:latin typeface="Arial"/>
              </a:rPr>
              <a:t> </a:t>
            </a:r>
            <a:r>
              <a:rPr lang="en-US" sz="1200" b="false">
                <a:latin typeface="Arial"/>
              </a:rPr>
              <a:t>Whalers off the north coast of Newfoundland</a:t>
            </a:r>
            <a:r>
              <a:rPr lang="en-US" sz="1200">
                <a:latin typeface="Arial"/>
              </a:rPr>
              <a:t>
</a:t>
            </a:r>
            <a:r>
              <a:rPr lang="en-US" sz="1200" b="true">
                <a:latin typeface="Arial"/>
              </a:rPr>
              <a:t>Parent Work Title</a:t>
            </a:r>
            <a:r>
              <a:rPr lang="en-US" sz="1200" b="false">
                <a:latin typeface="Arial"/>
              </a:rPr>
              <a:t> </a:t>
            </a:r>
            <a:r>
              <a:rPr lang="en-US" sz="1200" b="false">
                <a:latin typeface="Arial"/>
              </a:rPr>
              <a:t>Mappemonde</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Map of the World</a:t>
            </a:r>
            <a:r>
              <a:rPr lang="en-US" sz="1200">
                <a:latin typeface="Arial"/>
              </a:rPr>
              <a:t>
</a:t>
            </a:r>
            <a:r>
              <a:rPr lang="en-US" sz="1200" b="true">
                <a:latin typeface="Arial"/>
              </a:rPr>
              <a:t>Creator</a:t>
            </a:r>
            <a:r>
              <a:rPr lang="en-US" sz="1200" b="false">
                <a:latin typeface="Arial"/>
              </a:rPr>
              <a:t> </a:t>
            </a:r>
            <a:r>
              <a:rPr lang="en-US" sz="1200" b="false">
                <a:latin typeface="Arial"/>
              </a:rPr>
              <a:t>Desceliers, Pierre</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1546</a:t>
            </a:r>
            <a:r>
              <a:rPr lang="en-US" sz="1200">
                <a:latin typeface="Arial"/>
              </a:rPr>
              <a:t>
</a:t>
            </a:r>
            <a:r>
              <a:rPr lang="en-US" sz="1200" b="true">
                <a:latin typeface="Arial"/>
              </a:rPr>
              <a:t>Page/Sheet</a:t>
            </a:r>
            <a:r>
              <a:rPr lang="en-US" sz="1200" b="false">
                <a:latin typeface="Arial"/>
              </a:rPr>
              <a:t> </a:t>
            </a:r>
            <a:r>
              <a:rPr lang="en-US" sz="1200" b="false">
                <a:latin typeface="Arial"/>
              </a:rPr>
              <a:t>Detail</a:t>
            </a:r>
            <a:r>
              <a:rPr lang="en-US" sz="1200">
                <a:latin typeface="Arial"/>
              </a:rPr>
              <a:t>
</a:t>
            </a:r>
            <a:r>
              <a:rPr lang="en-US" sz="1200" b="true">
                <a:latin typeface="Arial"/>
              </a:rPr>
              <a:t>Description</a:t>
            </a:r>
            <a:r>
              <a:rPr lang="en-US" sz="1200" b="false">
                <a:latin typeface="Arial"/>
              </a:rPr>
              <a:t> </a:t>
            </a:r>
            <a:r>
              <a:rPr lang="en-US" sz="1200" b="false">
                <a:latin typeface="Arial"/>
              </a:rPr>
              <a:t>Detail: five men in a fishing boat harpooning a whale off the north coast of Newfoundland</a:t>
            </a:r>
            <a:r>
              <a:rPr lang="en-US" sz="1200">
                <a:latin typeface="Arial"/>
              </a:rPr>
              <a:t>
</a:t>
            </a:r>
            <a:r>
              <a:rPr lang="en-US" sz="1200" b="true">
                <a:latin typeface="Arial"/>
              </a:rPr>
              <a:t>Language Code</a:t>
            </a:r>
            <a:r>
              <a:rPr lang="en-US" sz="1200" b="false">
                <a:latin typeface="Arial"/>
              </a:rPr>
              <a:t> </a:t>
            </a:r>
            <a:r>
              <a:rPr lang="en-US" sz="1200" b="false">
                <a:latin typeface="Arial"/>
              </a:rPr>
              <a:t>fre-FR</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Technique Used</a:t>
            </a:r>
            <a:r>
              <a:rPr lang="en-US" sz="1200" b="false">
                <a:latin typeface="Arial"/>
              </a:rPr>
              <a:t> </a:t>
            </a:r>
            <a:r>
              <a:rPr lang="en-US" sz="1200" b="false">
                <a:latin typeface="Arial"/>
              </a:rPr>
              <a:t>Painting</a:t>
            </a:r>
            <a:r>
              <a:rPr lang="en-US" sz="1200">
                <a:latin typeface="Arial"/>
              </a:rPr>
              <a:t>
</a:t>
            </a:r>
            <a:r>
              <a:rPr lang="en-US" sz="1200" b="true">
                <a:latin typeface="Arial"/>
              </a:rPr>
              <a:t>Support</a:t>
            </a:r>
            <a:r>
              <a:rPr lang="en-US" sz="1200" b="false">
                <a:latin typeface="Arial"/>
              </a:rPr>
              <a:t> </a:t>
            </a:r>
            <a:r>
              <a:rPr lang="en-US" sz="1200" b="false">
                <a:latin typeface="Arial"/>
              </a:rPr>
              <a:t>Parchment</a:t>
            </a:r>
            <a:r>
              <a:rPr lang="en-US" sz="1200">
                <a:latin typeface="Arial"/>
              </a:rPr>
              <a:t>
</a:t>
            </a:r>
            <a:r>
              <a:rPr lang="en-US" sz="1200" b="true">
                <a:latin typeface="Arial"/>
              </a:rPr>
              <a:t>Creation Site</a:t>
            </a:r>
            <a:r>
              <a:rPr lang="en-US" sz="1200" b="false">
                <a:latin typeface="Arial"/>
              </a:rPr>
              <a:t> </a:t>
            </a:r>
            <a:r>
              <a:rPr lang="en-US" sz="1200" b="false">
                <a:latin typeface="Arial"/>
              </a:rPr>
              <a:t>France</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Canada: Newfoundland</a:t>
            </a:r>
            <a:r>
              <a:rPr lang="en-US" sz="1200">
                <a:latin typeface="Arial"/>
              </a:rPr>
              <a:t>
</a:t>
            </a:r>
            <a:r>
              <a:rPr lang="en-US" sz="1200" b="true">
                <a:latin typeface="Arial"/>
              </a:rPr>
              <a:t>Item Height</a:t>
            </a:r>
            <a:r>
              <a:rPr lang="en-US" sz="1200" b="false">
                <a:latin typeface="Arial"/>
              </a:rPr>
              <a:t> </a:t>
            </a:r>
            <a:r>
              <a:rPr lang="en-US" sz="1200" b="false">
                <a:latin typeface="Arial"/>
              </a:rPr>
              <a:t>Map: 2600 mm</a:t>
            </a:r>
            <a:r>
              <a:rPr lang="en-US" sz="1200">
                <a:latin typeface="Arial"/>
              </a:rPr>
              <a:t>
</a:t>
            </a:r>
            <a:r>
              <a:rPr lang="en-US" sz="1200" b="true">
                <a:latin typeface="Arial"/>
              </a:rPr>
              <a:t>Item Width</a:t>
            </a:r>
            <a:r>
              <a:rPr lang="en-US" sz="1200" b="false">
                <a:latin typeface="Arial"/>
              </a:rPr>
              <a:t> </a:t>
            </a:r>
            <a:r>
              <a:rPr lang="en-US" sz="1200" b="false">
                <a:latin typeface="Arial"/>
              </a:rPr>
              <a:t>Map: 1300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Jomard, M. E. F., former owner</a:t>
            </a:r>
            <a:r>
              <a:rPr lang="en-US" sz="1200">
                <a:latin typeface="Arial"/>
              </a:rPr>
              <a:t>
</a:t>
            </a:r>
            <a:r>
              <a:rPr lang="en-US" sz="1200" b="true">
                <a:latin typeface="Arial"/>
              </a:rPr>
              <a:t>Provenance</a:t>
            </a:r>
            <a:r>
              <a:rPr lang="en-US" sz="1200" b="false">
                <a:latin typeface="Arial"/>
              </a:rPr>
              <a:t> </a:t>
            </a:r>
            <a:r>
              <a:rPr lang="en-US" sz="1200" b="false">
                <a:latin typeface="Arial"/>
              </a:rPr>
              <a:t>Bibliotheca Lindesiana</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2011-02-21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879600" y="0"/>
            <a:ext cx="12496800" cy="91440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1850 Slater(Coloured)</a:t>
            </a:r>
            <a:r>
              <a:rPr lang="en-US" sz="1200">
                <a:latin typeface="Arial"/>
              </a:rPr>
              <a:t>
</a:t>
            </a:r>
            <a:r>
              <a:rPr lang="en-US" sz="1200" b="true">
                <a:latin typeface="Arial"/>
              </a:rPr>
              <a:t>Reference Number</a:t>
            </a:r>
            <a:r>
              <a:rPr lang="en-US" sz="1200" b="false">
                <a:latin typeface="Arial"/>
              </a:rPr>
              <a:t> </a:t>
            </a:r>
            <a:r>
              <a:rPr lang="en-US" sz="1200" b="false">
                <a:latin typeface="Arial"/>
              </a:rPr>
              <a:t>GB127.Local Studies Street Map Collection/1850 Slater coloured</a:t>
            </a:r>
            <a:r>
              <a:rPr lang="en-US" sz="1200">
                <a:latin typeface="Arial"/>
              </a:rPr>
              <a:t>
</a:t>
            </a:r>
            <a:r>
              <a:rPr lang="en-US" sz="1200" b="true">
                <a:latin typeface="Arial"/>
              </a:rPr>
              <a:t>Image Title</a:t>
            </a:r>
            <a:r>
              <a:rPr lang="en-US" sz="1200" b="false">
                <a:latin typeface="Arial"/>
              </a:rPr>
              <a:t> </a:t>
            </a:r>
            <a:r>
              <a:rPr lang="en-US" sz="1200" b="false">
                <a:latin typeface="Arial"/>
              </a:rPr>
              <a:t>Manchester and Salford</a:t>
            </a:r>
            <a:r>
              <a:rPr lang="en-US" sz="1200">
                <a:latin typeface="Arial"/>
              </a:rPr>
              <a:t>
</a:t>
            </a:r>
            <a:r>
              <a:rPr lang="en-US" sz="1200" b="true">
                <a:latin typeface="Arial"/>
              </a:rPr>
              <a:t>Parent Work Title</a:t>
            </a:r>
            <a:r>
              <a:rPr lang="en-US" sz="1200" b="false">
                <a:latin typeface="Arial"/>
              </a:rPr>
              <a:t> </a:t>
            </a:r>
            <a:r>
              <a:rPr lang="en-US" sz="1200" b="false">
                <a:latin typeface="Arial"/>
              </a:rPr>
              <a:t>A Plan of Manchester and Salford with Vicinities</a:t>
            </a:r>
            <a:r>
              <a:rPr lang="en-US" sz="1200">
                <a:latin typeface="Arial"/>
              </a:rPr>
              <a:t>
</a:t>
            </a:r>
            <a:r>
              <a:rPr lang="en-US" sz="1200" b="true">
                <a:latin typeface="Arial"/>
              </a:rPr>
              <a:t>Creator</a:t>
            </a:r>
            <a:r>
              <a:rPr lang="en-US" sz="1200" b="false">
                <a:latin typeface="Arial"/>
              </a:rPr>
              <a:t> </a:t>
            </a:r>
            <a:r>
              <a:rPr lang="en-US" sz="1200" b="false">
                <a:latin typeface="Arial"/>
              </a:rPr>
              <a:t>Slater, Isaac</a:t>
            </a:r>
            <a:r>
              <a:rPr lang="en-US" sz="1200">
                <a:latin typeface="Arial"/>
              </a:rPr>
              <a:t>
</a:t>
            </a:r>
            <a:r>
              <a:rPr lang="en-US" sz="1200" b="true">
                <a:latin typeface="Arial"/>
              </a:rPr>
              <a:t>Creator Role</a:t>
            </a:r>
            <a:r>
              <a:rPr lang="en-US" sz="1200" b="false">
                <a:latin typeface="Arial"/>
              </a:rPr>
              <a:t> </a:t>
            </a:r>
            <a:r>
              <a:rPr lang="en-US" sz="1200" b="false">
                <a:latin typeface="Arial"/>
              </a:rPr>
              <a:t>Engraver</a:t>
            </a:r>
            <a:r>
              <a:rPr lang="en-US" sz="1200">
                <a:latin typeface="Arial"/>
              </a:rPr>
              <a:t>
</a:t>
            </a:r>
            <a:r>
              <a:rPr lang="en-US" sz="1200" b="true">
                <a:latin typeface="Arial"/>
              </a:rPr>
              <a:t>Date Created</a:t>
            </a:r>
            <a:r>
              <a:rPr lang="en-US" sz="1200" b="false">
                <a:latin typeface="Arial"/>
              </a:rPr>
              <a:t> </a:t>
            </a:r>
            <a:r>
              <a:rPr lang="en-US" sz="1200" b="false">
                <a:latin typeface="Arial"/>
              </a:rPr>
              <a:t>1850</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Isaac Slater, 55 Fountain St.</a:t>
            </a:r>
            <a:r>
              <a:rPr lang="en-US" sz="1200">
                <a:latin typeface="Arial"/>
              </a:rPr>
              <a:t>
</a:t>
            </a:r>
            <a:r>
              <a:rPr lang="en-US" sz="1200" b="true">
                <a:latin typeface="Arial"/>
              </a:rPr>
              <a:t>Description</a:t>
            </a:r>
            <a:r>
              <a:rPr lang="en-US" sz="1200" b="false">
                <a:latin typeface="Arial"/>
              </a:rPr>
              <a:t> </a:t>
            </a:r>
            <a:r>
              <a:rPr lang="en-US" sz="1200" b="false">
                <a:latin typeface="Arial"/>
              </a:rPr>
              <a:t>Plan of Manchester and Salford. Illustration: Justice seated, blindfolded and holding scales; in the background, a train (left) and a ship (right). Shows parts of Cheetham Hill, Cheetwood, Broughton, Hulme, Newton and Chorlton upon Medlock. Coloured. Scale of a 1/4 of a mile.</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 Name</a:t>
            </a:r>
            <a:r>
              <a:rPr lang="en-US" sz="1200" b="false">
                <a:latin typeface="Arial"/>
              </a:rPr>
              <a:t> </a:t>
            </a:r>
            <a:r>
              <a:rPr lang="en-US" sz="1200" b="false">
                <a:latin typeface="Arial"/>
              </a:rPr>
              <a:t>English</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Illustration</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Salford</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450 mm</a:t>
            </a:r>
            <a:r>
              <a:rPr lang="en-US" sz="1200">
                <a:latin typeface="Arial"/>
              </a:rPr>
              <a:t>
</a:t>
            </a:r>
            <a:r>
              <a:rPr lang="en-US" sz="1200" b="true">
                <a:latin typeface="Arial"/>
              </a:rPr>
              <a:t>Item Width</a:t>
            </a:r>
            <a:r>
              <a:rPr lang="en-US" sz="1200" b="false">
                <a:latin typeface="Arial"/>
              </a:rPr>
              <a:t> </a:t>
            </a:r>
            <a:r>
              <a:rPr lang="en-US" sz="1200" b="false">
                <a:latin typeface="Arial"/>
              </a:rPr>
              <a:t>600 mm</a:t>
            </a:r>
            <a:r>
              <a:rPr lang="en-US" sz="1200">
                <a:latin typeface="Arial"/>
              </a:rPr>
              <a:t>
</a:t>
            </a:r>
            <a:r>
              <a:rPr lang="en-US" sz="1200" b="true">
                <a:latin typeface="Arial"/>
              </a:rPr>
              <a:t>Current Repository</a:t>
            </a:r>
            <a:r>
              <a:rPr lang="en-US" sz="1200" b="false">
                <a:latin typeface="Arial"/>
              </a:rPr>
              <a:t> </a:t>
            </a:r>
            <a:r>
              <a:rPr lang="en-US" sz="1200" b="false">
                <a:latin typeface="Arial"/>
              </a:rPr>
              <a:t>Manchester Archives and Local Studies</a:t>
            </a:r>
            <a:r>
              <a:rPr lang="en-US" sz="1200">
                <a:latin typeface="Arial"/>
              </a:rPr>
              <a:t>
</a:t>
            </a:r>
            <a:r>
              <a:rPr lang="en-US" sz="1200" b="true">
                <a:latin typeface="Arial"/>
              </a:rPr>
              <a:t>Rights Holder - Image</a:t>
            </a:r>
            <a:r>
              <a:rPr lang="en-US" sz="1200" b="false">
                <a:latin typeface="Arial"/>
              </a:rPr>
              <a:t> </a:t>
            </a:r>
            <a:r>
              <a:rPr lang="en-US" sz="1200" b="false">
                <a:latin typeface="Arial"/>
              </a:rPr>
              <a:t>Manchester Libraries, Information and Archives, Manchester City Council</a:t>
            </a:r>
            <a:r>
              <a:rPr lang="en-US" sz="1200">
                <a:latin typeface="Arial"/>
              </a:rPr>
              <a:t>
</a:t>
            </a:r>
            <a:r>
              <a:rPr lang="en-US" sz="1200" b="true">
                <a:latin typeface="Arial"/>
              </a:rPr>
              <a:t>Rights holder - Work</a:t>
            </a:r>
            <a:r>
              <a:rPr lang="en-US" sz="1200" b="false">
                <a:latin typeface="Arial"/>
              </a:rPr>
              <a:t> </a:t>
            </a:r>
            <a:r>
              <a:rPr lang="en-US" sz="1200" b="false">
                <a:latin typeface="Arial"/>
              </a:rPr>
              <a:t>Manchester Libraries, Information and Archives, Manchester City Council</a:t>
            </a:r>
            <a:r>
              <a:rPr lang="en-US" sz="1200">
                <a:latin typeface="Arial"/>
              </a:rPr>
              <a:t>
</a:t>
            </a:r>
            <a:r>
              <a:rPr lang="en-US" sz="1200" b="true">
                <a:latin typeface="Arial"/>
              </a:rPr>
              <a:t>Notes</a:t>
            </a:r>
            <a:r>
              <a:rPr lang="en-US" sz="1200" b="false">
                <a:latin typeface="Arial"/>
              </a:rPr>
              <a:t> </a:t>
            </a:r>
            <a:r>
              <a:rPr lang="en-US" sz="1200" b="false">
                <a:latin typeface="Arial"/>
              </a:rPr>
              <a:t>All image requests to be directed to &lt;a href="http://www.manchester.gov.uk/info/448/archives_and_local_history/7378/access_our_archives_rare_books_and_collections/3"&gt;Manchester Archives and Local Studies&lt;/a&gt;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2010-04-15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2012-11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533400"/>
            <a:ext cx="16256000" cy="8064500"/>
          </a:xfrm>
          <a:prstGeom prst="rect">
            <a:avLst/>
          </a:prstGeom>
        </p:spPr>
      </p:pic>
      <p:sp>
        <p:nvSpPr>
          <p:cNvPr name="TextBox 3" id="3"/>
          <p:cNvSpPr txBox="true"/>
          <p:nvPr/>
        </p:nvSpPr>
        <p:spPr>
          <a:xfrm>
            <a:off x="0" y="9144000"/>
            <a:ext cx="16256000" cy="56007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JRL1300198</a:t>
            </a:r>
            <a:r>
              <a:rPr lang="en-US" sz="1200">
                <a:latin typeface="Arial"/>
              </a:rPr>
              <a:t>
</a:t>
            </a:r>
            <a:r>
              <a:rPr lang="en-US" sz="1200" b="true">
                <a:latin typeface="Arial"/>
              </a:rPr>
              <a:t>Reference Number</a:t>
            </a:r>
            <a:r>
              <a:rPr lang="en-US" sz="1200" b="false">
                <a:latin typeface="Arial"/>
              </a:rPr>
              <a:t> </a:t>
            </a:r>
            <a:r>
              <a:rPr lang="en-US" sz="1200" b="false">
                <a:latin typeface="Arial"/>
              </a:rPr>
              <a:t>Map Collection</a:t>
            </a:r>
            <a:r>
              <a:rPr lang="en-US" sz="1200">
                <a:latin typeface="Arial"/>
              </a:rPr>
              <a:t>
</a:t>
            </a:r>
            <a:r>
              <a:rPr lang="en-US" sz="1200" b="true">
                <a:latin typeface="Arial"/>
              </a:rPr>
              <a:t>Link to Catalogue</a:t>
            </a:r>
            <a:r>
              <a:rPr lang="en-US" sz="1200" b="false">
                <a:latin typeface="Arial"/>
              </a:rPr>
              <a:t> </a:t>
            </a:r>
            <a:r>
              <a:rPr lang="en-US" sz="1200" b="false">
                <a:latin typeface="Arial"/>
              </a:rPr>
              <a:t>&lt;A href=http://man-fe.hosted.exlibrisgroup.com/MU_VU1:LSCOP_ALMA:44MAN_ALMA_DS21202456690001631&gt;UoM online catalogue.&lt;/a&gt;</a:t>
            </a:r>
            <a:r>
              <a:rPr lang="en-US" sz="1200">
                <a:latin typeface="Arial"/>
              </a:rPr>
              <a:t>
</a:t>
            </a:r>
            <a:r>
              <a:rPr lang="en-US" sz="1200" b="true">
                <a:latin typeface="Arial"/>
              </a:rPr>
              <a:t>Image Title</a:t>
            </a:r>
            <a:r>
              <a:rPr lang="en-US" sz="1200" b="false">
                <a:latin typeface="Arial"/>
              </a:rPr>
              <a:t> </a:t>
            </a:r>
            <a:r>
              <a:rPr lang="en-US" sz="1200" b="false">
                <a:latin typeface="Arial"/>
              </a:rPr>
              <a:t>Port of Manchester</a:t>
            </a:r>
            <a:r>
              <a:rPr lang="en-US" sz="1200">
                <a:latin typeface="Arial"/>
              </a:rPr>
              <a:t>
</a:t>
            </a:r>
            <a:r>
              <a:rPr lang="en-US" sz="1200" b="true">
                <a:latin typeface="Arial"/>
              </a:rPr>
              <a:t>Alternative Image Title</a:t>
            </a:r>
            <a:r>
              <a:rPr lang="en-US" sz="1200" b="false">
                <a:latin typeface="Arial"/>
              </a:rPr>
              <a:t> </a:t>
            </a:r>
            <a:r>
              <a:rPr lang="en-US" sz="1200" b="false">
                <a:latin typeface="Arial"/>
              </a:rPr>
              <a:t>Manchester docks</a:t>
            </a:r>
            <a:r>
              <a:rPr lang="en-US" sz="1200">
                <a:latin typeface="Arial"/>
              </a:rPr>
              <a:t>
</a:t>
            </a:r>
            <a:r>
              <a:rPr lang="en-US" sz="1200" b="true">
                <a:latin typeface="Arial"/>
              </a:rPr>
              <a:t>Parent Work Title</a:t>
            </a:r>
            <a:r>
              <a:rPr lang="en-US" sz="1200" b="false">
                <a:latin typeface="Arial"/>
              </a:rPr>
              <a:t> </a:t>
            </a:r>
            <a:r>
              <a:rPr lang="en-US" sz="1200" b="false">
                <a:latin typeface="Arial"/>
              </a:rPr>
              <a:t>Port of Manchester: the Manchester docks</a:t>
            </a:r>
            <a:r>
              <a:rPr lang="en-US" sz="1200">
                <a:latin typeface="Arial"/>
              </a:rPr>
              <a:t>
</a:t>
            </a:r>
            <a:r>
              <a:rPr lang="en-US" sz="1200" b="true">
                <a:latin typeface="Arial"/>
              </a:rPr>
              <a:t>Alternative Parent Work Title</a:t>
            </a:r>
            <a:r>
              <a:rPr lang="en-US" sz="1200" b="false">
                <a:latin typeface="Arial"/>
              </a:rPr>
              <a:t> </a:t>
            </a:r>
            <a:r>
              <a:rPr lang="en-US" sz="1200" b="false">
                <a:latin typeface="Arial"/>
              </a:rPr>
              <a:t>Port of Manchester [cartographic material] : plan of the Manchester docks</a:t>
            </a:r>
            <a:r>
              <a:rPr lang="en-US" sz="1200">
                <a:latin typeface="Arial"/>
              </a:rPr>
              <a:t>
</a:t>
            </a:r>
            <a:r>
              <a:rPr lang="en-US" sz="1200" b="true">
                <a:latin typeface="Arial"/>
              </a:rPr>
              <a:t>Date Created</a:t>
            </a:r>
            <a:r>
              <a:rPr lang="en-US" sz="1200" b="false">
                <a:latin typeface="Arial"/>
              </a:rPr>
              <a:t> </a:t>
            </a:r>
            <a:r>
              <a:rPr lang="en-US" sz="1200" b="false">
                <a:latin typeface="Arial"/>
              </a:rPr>
              <a:t>1913</a:t>
            </a:r>
            <a:r>
              <a:rPr lang="en-US" sz="1200">
                <a:latin typeface="Arial"/>
              </a:rPr>
              <a:t>
</a:t>
            </a:r>
            <a:r>
              <a:rPr lang="en-US" sz="1200" b="true">
                <a:latin typeface="Arial"/>
              </a:rPr>
              <a:t>Publication Details</a:t>
            </a:r>
            <a:r>
              <a:rPr lang="en-US" sz="1200" b="false">
                <a:latin typeface="Arial"/>
              </a:rPr>
              <a:t> </a:t>
            </a:r>
            <a:r>
              <a:rPr lang="en-US" sz="1200" b="false">
                <a:latin typeface="Arial"/>
              </a:rPr>
              <a:t>[Manchester]: [Manchester Ship Canal Co.]</a:t>
            </a:r>
            <a:r>
              <a:rPr lang="en-US" sz="1200">
                <a:latin typeface="Arial"/>
              </a:rPr>
              <a:t>
</a:t>
            </a:r>
            <a:r>
              <a:rPr lang="en-US" sz="1200" b="true">
                <a:latin typeface="Arial"/>
              </a:rPr>
              <a:t>Description</a:t>
            </a:r>
            <a:r>
              <a:rPr lang="en-US" sz="1200" b="false">
                <a:latin typeface="Arial"/>
              </a:rPr>
              <a:t> </a:t>
            </a:r>
            <a:r>
              <a:rPr lang="en-US" sz="1200" b="false">
                <a:latin typeface="Arial"/>
              </a:rPr>
              <a:t>Map: port of Manchester. Inset diagram showing section of South Quay, No. 9 dock. Statement of responsibilty: Manchester Ship Canal Company. In bottom right-hand corner: 'Engineer's Office, 41 Spring Gardens, Manchester'. Coloured. Scale: 1 inch = approx. 650 feet.</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Manchester Ship Canal (England)</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Trafford</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Salford</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Map: 340 mm</a:t>
            </a:r>
            <a:r>
              <a:rPr lang="en-US" sz="1200">
                <a:latin typeface="Arial"/>
              </a:rPr>
              <a:t>
</a:t>
            </a:r>
            <a:r>
              <a:rPr lang="en-US" sz="1200" b="true">
                <a:latin typeface="Arial"/>
              </a:rPr>
              <a:t>Item Height</a:t>
            </a:r>
            <a:r>
              <a:rPr lang="en-US" sz="1200" b="false">
                <a:latin typeface="Arial"/>
              </a:rPr>
              <a:t> </a:t>
            </a:r>
            <a:r>
              <a:rPr lang="en-US" sz="1200" b="false">
                <a:latin typeface="Arial"/>
              </a:rPr>
              <a:t>Sheet: 450 mm</a:t>
            </a:r>
            <a:r>
              <a:rPr lang="en-US" sz="1200">
                <a:latin typeface="Arial"/>
              </a:rPr>
              <a:t>
</a:t>
            </a:r>
            <a:r>
              <a:rPr lang="en-US" sz="1200" b="true">
                <a:latin typeface="Arial"/>
              </a:rPr>
              <a:t>Item Width</a:t>
            </a:r>
            <a:r>
              <a:rPr lang="en-US" sz="1200" b="false">
                <a:latin typeface="Arial"/>
              </a:rPr>
              <a:t> </a:t>
            </a:r>
            <a:r>
              <a:rPr lang="en-US" sz="1200" b="false">
                <a:latin typeface="Arial"/>
              </a:rPr>
              <a:t>Map: 850 mm</a:t>
            </a:r>
            <a:r>
              <a:rPr lang="en-US" sz="1200">
                <a:latin typeface="Arial"/>
              </a:rPr>
              <a:t>
</a:t>
            </a:r>
            <a:r>
              <a:rPr lang="en-US" sz="1200" b="true">
                <a:latin typeface="Arial"/>
              </a:rPr>
              <a:t>Item Width</a:t>
            </a:r>
            <a:r>
              <a:rPr lang="en-US" sz="1200" b="false">
                <a:latin typeface="Arial"/>
              </a:rPr>
              <a:t> </a:t>
            </a:r>
            <a:r>
              <a:rPr lang="en-US" sz="1200" b="false">
                <a:latin typeface="Arial"/>
              </a:rPr>
              <a:t>Sheet: 890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2012-09-28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2012-11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498600" y="0"/>
            <a:ext cx="13246100" cy="9144000"/>
          </a:xfrm>
          <a:prstGeom prst="rect">
            <a:avLst/>
          </a:prstGeom>
        </p:spPr>
      </p:pic>
      <p:sp>
        <p:nvSpPr>
          <p:cNvPr name="TextBox 3" id="3"/>
          <p:cNvSpPr txBox="true"/>
          <p:nvPr/>
        </p:nvSpPr>
        <p:spPr>
          <a:xfrm>
            <a:off x="0" y="9144000"/>
            <a:ext cx="16256000" cy="52959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JRL18031542</a:t>
            </a:r>
            <a:r>
              <a:rPr lang="en-US" sz="1200">
                <a:latin typeface="Arial"/>
              </a:rPr>
              <a:t>
</a:t>
            </a:r>
            <a:r>
              <a:rPr lang="en-US" sz="1200" b="true">
                <a:latin typeface="Arial"/>
              </a:rPr>
              <a:t>Reference Number</a:t>
            </a:r>
            <a:r>
              <a:rPr lang="en-US" sz="1200" b="false">
                <a:latin typeface="Arial"/>
              </a:rPr>
              <a:t> </a:t>
            </a:r>
            <a:r>
              <a:rPr lang="en-US" sz="1200" b="false">
                <a:latin typeface="Arial"/>
              </a:rPr>
              <a:t>Manchester Map Collection: C17:41</a:t>
            </a:r>
            <a:r>
              <a:rPr lang="en-US" sz="1200">
                <a:latin typeface="Arial"/>
              </a:rPr>
              <a:t>
</a:t>
            </a:r>
            <a:r>
              <a:rPr lang="en-US" sz="1200" b="true">
                <a:latin typeface="Arial"/>
              </a:rPr>
              <a:t>Image Title</a:t>
            </a:r>
            <a:r>
              <a:rPr lang="en-US" sz="1200" b="false">
                <a:latin typeface="Arial"/>
              </a:rPr>
              <a:t> </a:t>
            </a:r>
            <a:r>
              <a:rPr lang="en-US" sz="1200" b="false">
                <a:latin typeface="Arial"/>
              </a:rPr>
              <a:t>Soviet military map of West and South West Manchester</a:t>
            </a:r>
            <a:r>
              <a:rPr lang="en-US" sz="1200">
                <a:latin typeface="Arial"/>
              </a:rPr>
              <a:t>
</a:t>
            </a:r>
            <a:r>
              <a:rPr lang="en-US" sz="1200" b="true">
                <a:latin typeface="Arial"/>
              </a:rPr>
              <a:t>Parent Work Title</a:t>
            </a:r>
            <a:r>
              <a:rPr lang="en-US" sz="1200" b="false">
                <a:latin typeface="Arial"/>
              </a:rPr>
              <a:t> </a:t>
            </a:r>
            <a:r>
              <a:rPr lang="en-US" sz="1200" b="false">
                <a:latin typeface="Arial"/>
              </a:rPr>
              <a:t>Soviet military map of Manchester and surrounding areas</a:t>
            </a:r>
            <a:r>
              <a:rPr lang="en-US" sz="1200">
                <a:latin typeface="Arial"/>
              </a:rPr>
              <a:t>
</a:t>
            </a:r>
            <a:r>
              <a:rPr lang="en-US" sz="1200" b="true">
                <a:latin typeface="Arial"/>
              </a:rPr>
              <a:t>Creator</a:t>
            </a:r>
            <a:r>
              <a:rPr lang="en-US" sz="1200" b="false">
                <a:latin typeface="Arial"/>
              </a:rPr>
              <a:t> </a:t>
            </a:r>
            <a:r>
              <a:rPr lang="en-US" sz="1200" b="false">
                <a:latin typeface="Arial"/>
              </a:rPr>
              <a:t>Military Topographic Directorate (VTU)</a:t>
            </a:r>
            <a:r>
              <a:rPr lang="en-US" sz="1200">
                <a:latin typeface="Arial"/>
              </a:rPr>
              <a:t>
</a:t>
            </a:r>
            <a:r>
              <a:rPr lang="en-US" sz="1200" b="true">
                <a:latin typeface="Arial"/>
              </a:rPr>
              <a:t>Creator Role</a:t>
            </a:r>
            <a:r>
              <a:rPr lang="en-US" sz="1200" b="false">
                <a:latin typeface="Arial"/>
              </a:rPr>
              <a:t> </a:t>
            </a:r>
            <a:r>
              <a:rPr lang="en-US" sz="1200" b="false">
                <a:latin typeface="Arial"/>
              </a:rPr>
              <a:t>Cartographer</a:t>
            </a:r>
            <a:r>
              <a:rPr lang="en-US" sz="1200">
                <a:latin typeface="Arial"/>
              </a:rPr>
              <a:t>
</a:t>
            </a:r>
            <a:r>
              <a:rPr lang="en-US" sz="1200" b="true">
                <a:latin typeface="Arial"/>
              </a:rPr>
              <a:t>Date Created</a:t>
            </a:r>
            <a:r>
              <a:rPr lang="en-US" sz="1200" b="false">
                <a:latin typeface="Arial"/>
              </a:rPr>
              <a:t> </a:t>
            </a:r>
            <a:r>
              <a:rPr lang="en-US" sz="1200" b="false">
                <a:latin typeface="Arial"/>
              </a:rPr>
              <a:t>1975</a:t>
            </a:r>
            <a:r>
              <a:rPr lang="en-US" sz="1200">
                <a:latin typeface="Arial"/>
              </a:rPr>
              <a:t>
</a:t>
            </a:r>
            <a:r>
              <a:rPr lang="en-US" sz="1200" b="true">
                <a:latin typeface="Arial"/>
              </a:rPr>
              <a:t>Page/Sheet</a:t>
            </a:r>
            <a:r>
              <a:rPr lang="en-US" sz="1200" b="false">
                <a:latin typeface="Arial"/>
              </a:rPr>
              <a:t> </a:t>
            </a:r>
            <a:r>
              <a:rPr lang="en-US" sz="1200" b="false">
                <a:latin typeface="Arial"/>
              </a:rPr>
              <a:t>Sheet 3</a:t>
            </a:r>
            <a:r>
              <a:rPr lang="en-US" sz="1200">
                <a:latin typeface="Arial"/>
              </a:rPr>
              <a:t>
</a:t>
            </a:r>
            <a:r>
              <a:rPr lang="en-US" sz="1200" b="true">
                <a:latin typeface="Arial"/>
              </a:rPr>
              <a:t>Scale</a:t>
            </a:r>
            <a:r>
              <a:rPr lang="en-US" sz="1200" b="false">
                <a:latin typeface="Arial"/>
              </a:rPr>
              <a:t> </a:t>
            </a:r>
            <a:r>
              <a:rPr lang="en-US" sz="1200" b="false">
                <a:latin typeface="Arial"/>
              </a:rPr>
              <a:t>1:25,000</a:t>
            </a:r>
            <a:r>
              <a:rPr lang="en-US" sz="1200">
                <a:latin typeface="Arial"/>
              </a:rPr>
              <a:t>
</a:t>
            </a:r>
            <a:r>
              <a:rPr lang="en-US" sz="1200" b="true">
                <a:latin typeface="Arial"/>
              </a:rPr>
              <a:t>Image Sequence Number</a:t>
            </a:r>
            <a:r>
              <a:rPr lang="en-US" sz="1200" b="false">
                <a:latin typeface="Arial"/>
              </a:rPr>
              <a:t> </a:t>
            </a:r>
            <a:r>
              <a:rPr lang="en-US" sz="1200" b="false">
                <a:latin typeface="Arial"/>
              </a:rPr>
              <a:t>003</a:t>
            </a:r>
            <a:r>
              <a:rPr lang="en-US" sz="1200">
                <a:latin typeface="Arial"/>
              </a:rPr>
              <a:t>
</a:t>
            </a:r>
            <a:r>
              <a:rPr lang="en-US" sz="1200" b="true">
                <a:latin typeface="Arial"/>
              </a:rPr>
              <a:t>Description</a:t>
            </a:r>
            <a:r>
              <a:rPr lang="en-US" sz="1200" b="false">
                <a:latin typeface="Arial"/>
              </a:rPr>
              <a:t> </a:t>
            </a:r>
            <a:r>
              <a:rPr lang="en-US" sz="1200" b="false">
                <a:latin typeface="Arial"/>
              </a:rPr>
              <a:t>Detail from Soviet military map of West and South West Manchester and surrounding areas: Salford, Altrincham, Lymm, Sale. Scale: 1:25,000. Labelled in Cyrillic. Important buildings are identified by three criteria: government and communications (purple), military (green), and military-industrial (black).</a:t>
            </a:r>
            <a:r>
              <a:rPr lang="en-US" sz="1200">
                <a:latin typeface="Arial"/>
              </a:rPr>
              <a:t>
</a:t>
            </a:r>
            <a:r>
              <a:rPr lang="en-US" sz="1200" b="true">
                <a:latin typeface="Arial"/>
              </a:rPr>
              <a:t>Language Code</a:t>
            </a:r>
            <a:r>
              <a:rPr lang="en-US" sz="1200" b="false">
                <a:latin typeface="Arial"/>
              </a:rPr>
              <a:t> </a:t>
            </a:r>
            <a:r>
              <a:rPr lang="en-US" sz="1200" b="false">
                <a:latin typeface="Arial"/>
              </a:rPr>
              <a:t>rus</a:t>
            </a:r>
            <a:r>
              <a:rPr lang="en-US" sz="1200">
                <a:latin typeface="Arial"/>
              </a:rPr>
              <a:t>
</a:t>
            </a:r>
            <a:r>
              <a:rPr lang="en-US" sz="1200" b="true">
                <a:latin typeface="Arial"/>
              </a:rPr>
              <a:t>Language Name</a:t>
            </a:r>
            <a:r>
              <a:rPr lang="en-US" sz="1200" b="false">
                <a:latin typeface="Arial"/>
              </a:rPr>
              <a:t> </a:t>
            </a:r>
            <a:r>
              <a:rPr lang="en-US" sz="1200" b="false">
                <a:latin typeface="Arial"/>
              </a:rPr>
              <a:t>Russian</a:t>
            </a:r>
            <a:r>
              <a:rPr lang="en-US" sz="1200">
                <a:latin typeface="Arial"/>
              </a:rPr>
              <a:t>
</a:t>
            </a:r>
            <a:r>
              <a:rPr lang="en-US" sz="1200" b="true">
                <a:latin typeface="Arial"/>
              </a:rPr>
              <a:t>Subject</a:t>
            </a:r>
            <a:r>
              <a:rPr lang="en-US" sz="1200" b="false">
                <a:latin typeface="Arial"/>
              </a:rPr>
              <a:t> </a:t>
            </a:r>
            <a:r>
              <a:rPr lang="en-US" sz="1200" b="false">
                <a:latin typeface="Arial"/>
              </a:rPr>
              <a:t>Military history</a:t>
            </a:r>
            <a:r>
              <a:rPr lang="en-US" sz="1200">
                <a:latin typeface="Arial"/>
              </a:rPr>
              <a:t>
</a:t>
            </a:r>
            <a:r>
              <a:rPr lang="en-US" sz="1200" b="true">
                <a:latin typeface="Arial"/>
              </a:rPr>
              <a:t>Subject</a:t>
            </a:r>
            <a:r>
              <a:rPr lang="en-US" sz="1200" b="false">
                <a:latin typeface="Arial"/>
              </a:rPr>
              <a:t> </a:t>
            </a:r>
            <a:r>
              <a:rPr lang="en-US" sz="1200" b="false">
                <a:latin typeface="Arial"/>
              </a:rPr>
              <a:t>Russia--History</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Item Height</a:t>
            </a:r>
            <a:r>
              <a:rPr lang="en-US" sz="1200" b="false">
                <a:latin typeface="Arial"/>
              </a:rPr>
              <a:t> </a:t>
            </a:r>
            <a:r>
              <a:rPr lang="en-US" sz="1200" b="false">
                <a:latin typeface="Arial"/>
              </a:rPr>
              <a:t>930 mm</a:t>
            </a:r>
            <a:r>
              <a:rPr lang="en-US" sz="1200">
                <a:latin typeface="Arial"/>
              </a:rPr>
              <a:t>
</a:t>
            </a:r>
            <a:r>
              <a:rPr lang="en-US" sz="1200" b="true">
                <a:latin typeface="Arial"/>
              </a:rPr>
              <a:t>Item Width</a:t>
            </a:r>
            <a:r>
              <a:rPr lang="en-US" sz="1200" b="false">
                <a:latin typeface="Arial"/>
              </a:rPr>
              <a:t> </a:t>
            </a:r>
            <a:r>
              <a:rPr lang="en-US" sz="1200" b="false">
                <a:latin typeface="Arial"/>
              </a:rPr>
              <a:t>830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2018-03-15</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0" y="431800"/>
            <a:ext cx="16256000" cy="8267700"/>
          </a:xfrm>
          <a:prstGeom prst="rect">
            <a:avLst/>
          </a:prstGeom>
        </p:spPr>
      </p:pic>
      <p:sp>
        <p:nvSpPr>
          <p:cNvPr name="TextBox 3" id="3"/>
          <p:cNvSpPr txBox="true"/>
          <p:nvPr/>
        </p:nvSpPr>
        <p:spPr>
          <a:xfrm>
            <a:off x="0" y="9144000"/>
            <a:ext cx="16256000" cy="74041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JRL18082507</a:t>
            </a:r>
            <a:r>
              <a:rPr lang="en-US" sz="1200">
                <a:latin typeface="Arial"/>
              </a:rPr>
              <a:t>
</a:t>
            </a:r>
            <a:r>
              <a:rPr lang="en-US" sz="1200" b="true">
                <a:latin typeface="Arial"/>
              </a:rPr>
              <a:t>Reference Number</a:t>
            </a:r>
            <a:r>
              <a:rPr lang="en-US" sz="1200" b="false">
                <a:latin typeface="Arial"/>
              </a:rPr>
              <a:t> </a:t>
            </a:r>
            <a:r>
              <a:rPr lang="en-US" sz="1200" b="false">
                <a:latin typeface="Arial"/>
              </a:rPr>
              <a:t>Map Collection (Flat) C17:70 Manchester (23)</a:t>
            </a:r>
            <a:r>
              <a:rPr lang="en-US" sz="1200">
                <a:latin typeface="Arial"/>
              </a:rPr>
              <a:t>
</a:t>
            </a:r>
            <a:r>
              <a:rPr lang="en-US" sz="1200" b="true">
                <a:latin typeface="Arial"/>
              </a:rPr>
              <a:t>Parent Work Title</a:t>
            </a:r>
            <a:r>
              <a:rPr lang="en-US" sz="1200" b="false">
                <a:latin typeface="Arial"/>
              </a:rPr>
              <a:t> </a:t>
            </a:r>
            <a:r>
              <a:rPr lang="en-US" sz="1200" b="false">
                <a:latin typeface="Arial"/>
              </a:rPr>
              <a:t>A Bird's-eye view of Manchester in 1889</a:t>
            </a:r>
            <a:r>
              <a:rPr lang="en-US" sz="1200">
                <a:latin typeface="Arial"/>
              </a:rPr>
              <a:t>
</a:t>
            </a:r>
            <a:r>
              <a:rPr lang="en-US" sz="1200" b="true">
                <a:latin typeface="Arial"/>
              </a:rPr>
              <a:t>Creator</a:t>
            </a:r>
            <a:r>
              <a:rPr lang="en-US" sz="1200" b="false">
                <a:latin typeface="Arial"/>
              </a:rPr>
              <a:t> </a:t>
            </a:r>
            <a:r>
              <a:rPr lang="en-US" sz="1200" b="false">
                <a:latin typeface="Arial"/>
              </a:rPr>
              <a:t>Brewer, Henry William, 1836-1903</a:t>
            </a:r>
            <a:r>
              <a:rPr lang="en-US" sz="1200">
                <a:latin typeface="Arial"/>
              </a:rPr>
              <a:t>
</a:t>
            </a:r>
            <a:r>
              <a:rPr lang="en-US" sz="1200" b="true">
                <a:latin typeface="Arial"/>
              </a:rPr>
              <a:t>Creator Role</a:t>
            </a:r>
            <a:r>
              <a:rPr lang="en-US" sz="1200" b="false">
                <a:latin typeface="Arial"/>
              </a:rPr>
              <a:t> </a:t>
            </a:r>
            <a:r>
              <a:rPr lang="en-US" sz="1200" b="false">
                <a:latin typeface="Arial"/>
              </a:rPr>
              <a:t>Illustrator</a:t>
            </a:r>
            <a:r>
              <a:rPr lang="en-US" sz="1200">
                <a:latin typeface="Arial"/>
              </a:rPr>
              <a:t>
</a:t>
            </a:r>
            <a:r>
              <a:rPr lang="en-US" sz="1200" b="true">
                <a:latin typeface="Arial"/>
              </a:rPr>
              <a:t>Date Created</a:t>
            </a:r>
            <a:r>
              <a:rPr lang="en-US" sz="1200" b="false">
                <a:latin typeface="Arial"/>
              </a:rPr>
              <a:t> </a:t>
            </a:r>
            <a:r>
              <a:rPr lang="en-US" sz="1200" b="false">
                <a:latin typeface="Arial"/>
              </a:rPr>
              <a:t>1889</a:t>
            </a:r>
            <a:r>
              <a:rPr lang="en-US" sz="1200">
                <a:latin typeface="Arial"/>
              </a:rPr>
              <a:t>
</a:t>
            </a:r>
            <a:r>
              <a:rPr lang="en-US" sz="1200" b="true">
                <a:latin typeface="Arial"/>
              </a:rPr>
              <a:t>Description</a:t>
            </a:r>
            <a:r>
              <a:rPr lang="en-US" sz="1200" b="false">
                <a:latin typeface="Arial"/>
              </a:rPr>
              <a:t> </a:t>
            </a:r>
            <a:r>
              <a:rPr lang="en-US" sz="1200" b="false">
                <a:latin typeface="Arial"/>
              </a:rPr>
              <a:t>Bird's Eye View Manchester 1889 by H. W. Brewer. Detailed view of nineteenth century Manchester, England. In the bottom margin there is a key to 70 different places of interest: 1. Cathedral, 2. Exchange Station Approach, 3. Victoria Bridge, 4. Victoria Terrace, 5. Victoria Street, 6. Salford, 7. Blackfriars Bridge, 8. St Mary's Church, 9. Grosvenor Buildings and Hotel, 10. Deansgate, 11. St Mary's Gate, 12. Victoria Buildings Hotel, 13. Exchange, 14. Market Place, 15. Courier Office, 16. Corporation Street, 17. Civil Service Stores - Wholesale Department, 18. Fennel Street, 19. Grammar School, 20. Old College, 21. Smithfield, 22. Great Ancoats Street, 23. Ancoats Hall, 24. St Andrew's Church, 25. Nicholl's Hospital, 26. Ardwick Green, 27. London Road Station, 28. Portland Place, 29. City Police Courts, 30. Rochdale Canal, 31. Infirmary, 32. Piccadilly, 33. Lewis, 34. Watts' Warehouse, 35. Victoria Park, 36. Church of the Holy Name, 37. Eye Hospital, 38. Victoria University - Owens College, 39. Chorlton Town Hall, 40. School of Art, 41. Independent Church, 42. Grosvenor, 43. Square All Saints' Church, 44. Presbyterian Church, 45. St James's Church, 46. Post Office, 47. Reform Club, 48. Royal Institution, 49. Athenaeum, 50. Town Hall, 51. St James's Hall, 52. St Peter's Church, 53. Reference Library, 54. Albert Memorial, 55. St Ann's Church, 56. St Mary's Roman Catholic Church, 57. Free Trade Hall, 58. Theatre Royal, 59. Young Men's Christian Association, 60. Central Station, 61. St Philip's Church, 62. Holy Trinity Church 63. St Mary Moss Lane 64. Alexandra Park 65. Bridgwater Viaduct 66. Bridgwater Canal Knott Mill Station 67. St Matthew's Church 68. Tonman Market 69. Dean's Gate Market 70. St John's Church. Hand coloured wood engraving.</a:t>
            </a:r>
            <a:r>
              <a:rPr lang="en-US" sz="1200">
                <a:latin typeface="Arial"/>
              </a:rPr>
              <a:t>
</a:t>
            </a:r>
            <a:r>
              <a:rPr lang="en-US" sz="1200" b="true">
                <a:latin typeface="Arial"/>
              </a:rPr>
              <a:t>Keyword</a:t>
            </a:r>
            <a:r>
              <a:rPr lang="en-US" sz="1200" b="false">
                <a:latin typeface="Arial"/>
              </a:rPr>
              <a:t> </a:t>
            </a:r>
            <a:r>
              <a:rPr lang="en-US" sz="1200" b="false">
                <a:latin typeface="Arial"/>
              </a:rPr>
              <a:t>Bird's eye view; Maps; Panoramas; Art; Illustration; Manchester, England; Architecture; Buildings and Structures; Churches; Cathedrals; Hotels and Lodges;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Language Name</a:t>
            </a:r>
            <a:r>
              <a:rPr lang="en-US" sz="1200" b="false">
                <a:latin typeface="Arial"/>
              </a:rPr>
              <a:t> </a:t>
            </a:r>
            <a:r>
              <a:rPr lang="en-US" sz="1200" b="false">
                <a:latin typeface="Arial"/>
              </a:rPr>
              <a:t>English</a:t>
            </a:r>
            <a:r>
              <a:rPr lang="en-US" sz="1200">
                <a:latin typeface="Arial"/>
              </a:rPr>
              <a:t>
</a:t>
            </a:r>
            <a:r>
              <a:rPr lang="en-US" sz="1200" b="true">
                <a:latin typeface="Arial"/>
              </a:rPr>
              <a:t>Subject</a:t>
            </a:r>
            <a:r>
              <a:rPr lang="en-US" sz="1200" b="false">
                <a:latin typeface="Arial"/>
              </a:rPr>
              <a:t> </a:t>
            </a:r>
            <a:r>
              <a:rPr lang="en-US" sz="1200" b="false">
                <a:latin typeface="Arial"/>
              </a:rPr>
              <a:t>Sanitation--England</a:t>
            </a:r>
            <a:r>
              <a:rPr lang="en-US" sz="1200">
                <a:latin typeface="Arial"/>
              </a:rPr>
              <a:t>
</a:t>
            </a:r>
            <a:r>
              <a:rPr lang="en-US" sz="1200" b="true">
                <a:latin typeface="Arial"/>
              </a:rPr>
              <a:t>Subject</a:t>
            </a:r>
            <a:r>
              <a:rPr lang="en-US" sz="1200" b="false">
                <a:latin typeface="Arial"/>
              </a:rPr>
              <a:t> </a:t>
            </a:r>
            <a:r>
              <a:rPr lang="en-US" sz="1200" b="false">
                <a:latin typeface="Arial"/>
              </a:rPr>
              <a:t>Manchester (England)--Maps</a:t>
            </a:r>
            <a:r>
              <a:rPr lang="en-US" sz="1200">
                <a:latin typeface="Arial"/>
              </a:rPr>
              <a:t>
</a:t>
            </a:r>
            <a:r>
              <a:rPr lang="en-US" sz="1200" b="true">
                <a:latin typeface="Arial"/>
              </a:rPr>
              <a:t>Subject</a:t>
            </a:r>
            <a:r>
              <a:rPr lang="en-US" sz="1200" b="false">
                <a:latin typeface="Arial"/>
              </a:rPr>
              <a:t> </a:t>
            </a:r>
            <a:r>
              <a:rPr lang="en-US" sz="1200" b="false">
                <a:latin typeface="Arial"/>
              </a:rPr>
              <a:t>Manchester (England)--Buildings, structures, etc.--Maps</a:t>
            </a:r>
            <a:r>
              <a:rPr lang="en-US" sz="1200">
                <a:latin typeface="Arial"/>
              </a:rPr>
              <a:t>
</a:t>
            </a:r>
            <a:r>
              <a:rPr lang="en-US" sz="1200" b="true">
                <a:latin typeface="Arial"/>
              </a:rPr>
              <a:t>Subject</a:t>
            </a:r>
            <a:r>
              <a:rPr lang="en-US" sz="1200" b="false">
                <a:latin typeface="Arial"/>
              </a:rPr>
              <a:t> </a:t>
            </a:r>
            <a:r>
              <a:rPr lang="en-US" sz="1200" b="false">
                <a:latin typeface="Arial"/>
              </a:rPr>
              <a:t>Panoramas--England</a:t>
            </a:r>
            <a:r>
              <a:rPr lang="en-US" sz="1200">
                <a:latin typeface="Arial"/>
              </a:rPr>
              <a:t>
</a:t>
            </a:r>
            <a:r>
              <a:rPr lang="en-US" sz="1200" b="true">
                <a:latin typeface="Arial"/>
              </a:rPr>
              <a:t>Subject</a:t>
            </a:r>
            <a:r>
              <a:rPr lang="en-US" sz="1200" b="false">
                <a:latin typeface="Arial"/>
              </a:rPr>
              <a:t> </a:t>
            </a:r>
            <a:r>
              <a:rPr lang="en-US" sz="1200" b="false">
                <a:latin typeface="Arial"/>
              </a:rPr>
              <a:t>Panoramic views--1860-1890</a:t>
            </a:r>
            <a:r>
              <a:rPr lang="en-US" sz="1200">
                <a:latin typeface="Arial"/>
              </a:rPr>
              <a:t>
</a:t>
            </a:r>
            <a:r>
              <a:rPr lang="en-US" sz="1200" b="true">
                <a:latin typeface="Arial"/>
              </a:rPr>
              <a:t>Category of Material</a:t>
            </a:r>
            <a:r>
              <a:rPr lang="en-US" sz="1200" b="false">
                <a:latin typeface="Arial"/>
              </a:rPr>
              <a:t> </a:t>
            </a:r>
            <a:r>
              <a:rPr lang="en-US" sz="1200" b="false">
                <a:latin typeface="Arial"/>
              </a:rPr>
              <a:t>Printed</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Technique Used</a:t>
            </a:r>
            <a:r>
              <a:rPr lang="en-US" sz="1200" b="false">
                <a:latin typeface="Arial"/>
              </a:rPr>
              <a:t> </a:t>
            </a:r>
            <a:r>
              <a:rPr lang="en-US" sz="1200" b="false">
                <a:latin typeface="Arial"/>
              </a:rPr>
              <a:t>Engraving (printing process)</a:t>
            </a:r>
            <a:r>
              <a:rPr lang="en-US" sz="1200">
                <a:latin typeface="Arial"/>
              </a:rPr>
              <a:t>
</a:t>
            </a:r>
            <a:r>
              <a:rPr lang="en-US" sz="1200" b="true">
                <a:latin typeface="Arial"/>
              </a:rPr>
              <a:t>Technique Used</a:t>
            </a:r>
            <a:r>
              <a:rPr lang="en-US" sz="1200" b="false">
                <a:latin typeface="Arial"/>
              </a:rPr>
              <a:t> </a:t>
            </a:r>
            <a:r>
              <a:rPr lang="en-US" sz="1200" b="false">
                <a:latin typeface="Arial"/>
              </a:rPr>
              <a:t>Drawing (image-making) </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Item Height</a:t>
            </a:r>
            <a:r>
              <a:rPr lang="en-US" sz="1200" b="false">
                <a:latin typeface="Arial"/>
              </a:rPr>
              <a:t> </a:t>
            </a:r>
            <a:r>
              <a:rPr lang="en-US" sz="1200" b="false">
                <a:latin typeface="Arial"/>
              </a:rPr>
              <a:t>1200 mm</a:t>
            </a:r>
            <a:r>
              <a:rPr lang="en-US" sz="1200">
                <a:latin typeface="Arial"/>
              </a:rPr>
              <a:t>
</a:t>
            </a:r>
            <a:r>
              <a:rPr lang="en-US" sz="1200" b="true">
                <a:latin typeface="Arial"/>
              </a:rPr>
              <a:t>Item Width</a:t>
            </a:r>
            <a:r>
              <a:rPr lang="en-US" sz="1200" b="false">
                <a:latin typeface="Arial"/>
              </a:rPr>
              <a:t> </a:t>
            </a:r>
            <a:r>
              <a:rPr lang="en-US" sz="1200" b="false">
                <a:latin typeface="Arial"/>
              </a:rPr>
              <a:t>580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CDATA[<a rel="license" href="http://creativecommons.org/licenses/by-nc-sa/4.0/"><img alt="Creative Commons License" style="border-width:0" src="https://i.creativecommons.org/l/by-nc-sa/4.0/88x31.png" /></a><br />This work is licensed under a <a rel="license" href="http://creativecommons.org/licenses/by-nc-sa/4.0/">Creative Commons Attribution-NonCommercial-ShareAlike 4.0 International License.</a> Copyright of The University of Manchester]]></a:t>
            </a:r>
            <a:r>
              <a:rPr lang="en-US" sz="1200">
                <a:latin typeface="Arial"/>
              </a:rPr>
              <a:t>
</a:t>
            </a:r>
            <a:r>
              <a:rPr lang="en-US" sz="1200" b="true">
                <a:latin typeface="Arial"/>
              </a:rPr>
              <a:t>Date Captured (yyyy-mm-dd)</a:t>
            </a:r>
            <a:r>
              <a:rPr lang="en-US" sz="1200" b="false">
                <a:latin typeface="Arial"/>
              </a:rPr>
              <a:t> </a:t>
            </a:r>
            <a:r>
              <a:rPr lang="en-US" sz="1200" b="false">
                <a:latin typeface="Arial"/>
              </a:rPr>
              <a:t>2018-08-30</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2018-09</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038600" y="0"/>
            <a:ext cx="81661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JRL1120286</a:t>
            </a:r>
            <a:r>
              <a:rPr lang="en-US" sz="1200">
                <a:latin typeface="Arial"/>
              </a:rPr>
              <a:t>
</a:t>
            </a:r>
            <a:r>
              <a:rPr lang="en-US" sz="1200" b="true">
                <a:latin typeface="Arial"/>
              </a:rPr>
              <a:t>Reference Number</a:t>
            </a:r>
            <a:r>
              <a:rPr lang="en-US" sz="1200" b="false">
                <a:latin typeface="Arial"/>
              </a:rPr>
              <a:t> </a:t>
            </a:r>
            <a:r>
              <a:rPr lang="en-US" sz="1200" b="false">
                <a:latin typeface="Arial"/>
              </a:rPr>
              <a:t>French MS 1*</a:t>
            </a:r>
            <a:r>
              <a:rPr lang="en-US" sz="1200">
                <a:latin typeface="Arial"/>
              </a:rPr>
              <a:t>
</a:t>
            </a:r>
            <a:r>
              <a:rPr lang="en-US" sz="1200" b="true">
                <a:latin typeface="Arial"/>
              </a:rPr>
              <a:t>Image Title</a:t>
            </a:r>
            <a:r>
              <a:rPr lang="en-US" sz="1200" b="false">
                <a:latin typeface="Arial"/>
              </a:rPr>
              <a:t> </a:t>
            </a:r>
            <a:r>
              <a:rPr lang="en-US" sz="1200" b="false">
                <a:latin typeface="Arial"/>
              </a:rPr>
              <a:t>Europe &amp; Africa</a:t>
            </a:r>
            <a:r>
              <a:rPr lang="en-US" sz="1200">
                <a:latin typeface="Arial"/>
              </a:rPr>
              <a:t>
</a:t>
            </a:r>
            <a:r>
              <a:rPr lang="en-US" sz="1200" b="true">
                <a:latin typeface="Arial"/>
              </a:rPr>
              <a:t>Parent Work Title</a:t>
            </a:r>
            <a:r>
              <a:rPr lang="en-US" sz="1200" b="false">
                <a:latin typeface="Arial"/>
              </a:rPr>
              <a:t> </a:t>
            </a:r>
            <a:r>
              <a:rPr lang="en-US" sz="1200" b="false">
                <a:latin typeface="Arial"/>
              </a:rPr>
              <a:t>Mappemonde</a:t>
            </a:r>
            <a:r>
              <a:rPr lang="en-US" sz="1200">
                <a:latin typeface="Arial"/>
              </a:rPr>
              <a:t>
</a:t>
            </a:r>
            <a:r>
              <a:rPr lang="en-US" sz="1200" b="true">
                <a:latin typeface="Arial"/>
              </a:rPr>
              <a:t>Translated Parent Work Title</a:t>
            </a:r>
            <a:r>
              <a:rPr lang="en-US" sz="1200" b="false">
                <a:latin typeface="Arial"/>
              </a:rPr>
              <a:t> </a:t>
            </a:r>
            <a:r>
              <a:rPr lang="en-US" sz="1200" b="false">
                <a:latin typeface="Arial"/>
              </a:rPr>
              <a:t>Map of the World</a:t>
            </a:r>
            <a:r>
              <a:rPr lang="en-US" sz="1200">
                <a:latin typeface="Arial"/>
              </a:rPr>
              <a:t>
</a:t>
            </a:r>
            <a:r>
              <a:rPr lang="en-US" sz="1200" b="true">
                <a:latin typeface="Arial"/>
              </a:rPr>
              <a:t>Creator</a:t>
            </a:r>
            <a:r>
              <a:rPr lang="en-US" sz="1200" b="false">
                <a:latin typeface="Arial"/>
              </a:rPr>
              <a:t> </a:t>
            </a:r>
            <a:r>
              <a:rPr lang="en-US" sz="1200" b="false">
                <a:latin typeface="Arial"/>
              </a:rPr>
              <a:t>Desceliers, Pierre</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1546</a:t>
            </a:r>
            <a:r>
              <a:rPr lang="en-US" sz="1200">
                <a:latin typeface="Arial"/>
              </a:rPr>
              <a:t>
</a:t>
            </a:r>
            <a:r>
              <a:rPr lang="en-US" sz="1200" b="true">
                <a:latin typeface="Arial"/>
              </a:rPr>
              <a:t>Page/Sheet</a:t>
            </a:r>
            <a:r>
              <a:rPr lang="en-US" sz="1200" b="false">
                <a:latin typeface="Arial"/>
              </a:rPr>
              <a:t> </a:t>
            </a:r>
            <a:r>
              <a:rPr lang="en-US" sz="1200" b="false">
                <a:latin typeface="Arial"/>
              </a:rPr>
              <a:t>Detail</a:t>
            </a:r>
            <a:r>
              <a:rPr lang="en-US" sz="1200">
                <a:latin typeface="Arial"/>
              </a:rPr>
              <a:t>
</a:t>
            </a:r>
            <a:r>
              <a:rPr lang="en-US" sz="1200" b="true">
                <a:latin typeface="Arial"/>
              </a:rPr>
              <a:t>Description</a:t>
            </a:r>
            <a:r>
              <a:rPr lang="en-US" sz="1200" b="false">
                <a:latin typeface="Arial"/>
              </a:rPr>
              <a:t> </a:t>
            </a:r>
            <a:r>
              <a:rPr lang="en-US" sz="1200" b="false">
                <a:latin typeface="Arial"/>
              </a:rPr>
              <a:t>Detail: middle third of map, showing Europe and Africa</a:t>
            </a:r>
            <a:r>
              <a:rPr lang="en-US" sz="1200">
                <a:latin typeface="Arial"/>
              </a:rPr>
              <a:t>
</a:t>
            </a:r>
            <a:r>
              <a:rPr lang="en-US" sz="1200" b="true">
                <a:latin typeface="Arial"/>
              </a:rPr>
              <a:t>Language Code</a:t>
            </a:r>
            <a:r>
              <a:rPr lang="en-US" sz="1200" b="false">
                <a:latin typeface="Arial"/>
              </a:rPr>
              <a:t> </a:t>
            </a:r>
            <a:r>
              <a:rPr lang="en-US" sz="1200" b="false">
                <a:latin typeface="Arial"/>
              </a:rPr>
              <a:t>fre-FR</a:t>
            </a:r>
            <a:r>
              <a:rPr lang="en-US" sz="1200">
                <a:latin typeface="Arial"/>
              </a:rPr>
              <a:t>
</a:t>
            </a:r>
            <a:r>
              <a:rPr lang="en-US" sz="1200" b="true">
                <a:latin typeface="Arial"/>
              </a:rPr>
              <a:t>Category of Material</a:t>
            </a:r>
            <a:r>
              <a:rPr lang="en-US" sz="1200" b="false">
                <a:latin typeface="Arial"/>
              </a:rPr>
              <a:t> </a:t>
            </a:r>
            <a:r>
              <a:rPr lang="en-US" sz="1200" b="false">
                <a:latin typeface="Arial"/>
              </a:rPr>
              <a:t>Manuscripts</a:t>
            </a:r>
            <a:r>
              <a:rPr lang="en-US" sz="1200">
                <a:latin typeface="Arial"/>
              </a:rPr>
              <a:t>
</a:t>
            </a:r>
            <a:r>
              <a:rPr lang="en-US" sz="1200" b="true">
                <a:latin typeface="Arial"/>
              </a:rPr>
              <a:t>Sub-Category</a:t>
            </a:r>
            <a:r>
              <a:rPr lang="en-US" sz="1200" b="false">
                <a:latin typeface="Arial"/>
              </a:rPr>
              <a:t> </a:t>
            </a:r>
            <a:r>
              <a:rPr lang="en-US" sz="1200" b="false">
                <a:latin typeface="Arial"/>
              </a:rPr>
              <a:t>Maps</a:t>
            </a:r>
            <a:r>
              <a:rPr lang="en-US" sz="1200">
                <a:latin typeface="Arial"/>
              </a:rPr>
              <a:t>
</a:t>
            </a:r>
            <a:r>
              <a:rPr lang="en-US" sz="1200" b="true">
                <a:latin typeface="Arial"/>
              </a:rPr>
              <a:t>Support</a:t>
            </a:r>
            <a:r>
              <a:rPr lang="en-US" sz="1200" b="false">
                <a:latin typeface="Arial"/>
              </a:rPr>
              <a:t> </a:t>
            </a:r>
            <a:r>
              <a:rPr lang="en-US" sz="1200" b="false">
                <a:latin typeface="Arial"/>
              </a:rPr>
              <a:t>Parchment</a:t>
            </a:r>
            <a:r>
              <a:rPr lang="en-US" sz="1200">
                <a:latin typeface="Arial"/>
              </a:rPr>
              <a:t>
</a:t>
            </a:r>
            <a:r>
              <a:rPr lang="en-US" sz="1200" b="true">
                <a:latin typeface="Arial"/>
              </a:rPr>
              <a:t>Creation Site</a:t>
            </a:r>
            <a:r>
              <a:rPr lang="en-US" sz="1200" b="false">
                <a:latin typeface="Arial"/>
              </a:rPr>
              <a:t> </a:t>
            </a:r>
            <a:r>
              <a:rPr lang="en-US" sz="1200" b="false">
                <a:latin typeface="Arial"/>
              </a:rPr>
              <a:t>France</a:t>
            </a:r>
            <a:r>
              <a:rPr lang="en-US" sz="1200">
                <a:latin typeface="Arial"/>
              </a:rPr>
              <a:t>
</a:t>
            </a:r>
            <a:r>
              <a:rPr lang="en-US" sz="1200" b="true">
                <a:latin typeface="Arial"/>
              </a:rPr>
              <a:t>Time Period Covered</a:t>
            </a:r>
            <a:r>
              <a:rPr lang="en-US" sz="1200" b="false">
                <a:latin typeface="Arial"/>
              </a:rPr>
              <a:t> </a:t>
            </a:r>
            <a:r>
              <a:rPr lang="en-US" sz="1200" b="false">
                <a:latin typeface="Arial"/>
              </a:rPr>
              <a:t>16th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Europe</a:t>
            </a:r>
            <a:r>
              <a:rPr lang="en-US" sz="1200">
                <a:latin typeface="Arial"/>
              </a:rPr>
              <a:t>
</a:t>
            </a:r>
            <a:r>
              <a:rPr lang="en-US" sz="1200" b="true">
                <a:latin typeface="Arial"/>
              </a:rPr>
              <a:t>Places Covered</a:t>
            </a:r>
            <a:r>
              <a:rPr lang="en-US" sz="1200" b="false">
                <a:latin typeface="Arial"/>
              </a:rPr>
              <a:t> </a:t>
            </a:r>
            <a:r>
              <a:rPr lang="en-US" sz="1200" b="false">
                <a:latin typeface="Arial"/>
              </a:rPr>
              <a:t>Africa</a:t>
            </a:r>
            <a:r>
              <a:rPr lang="en-US" sz="1200">
                <a:latin typeface="Arial"/>
              </a:rPr>
              <a:t>
</a:t>
            </a:r>
            <a:r>
              <a:rPr lang="en-US" sz="1200" b="true">
                <a:latin typeface="Arial"/>
              </a:rPr>
              <a:t>Item Height</a:t>
            </a:r>
            <a:r>
              <a:rPr lang="en-US" sz="1200" b="false">
                <a:latin typeface="Arial"/>
              </a:rPr>
              <a:t> </a:t>
            </a:r>
            <a:r>
              <a:rPr lang="en-US" sz="1200" b="false">
                <a:latin typeface="Arial"/>
              </a:rPr>
              <a:t>Map: 2600 mm</a:t>
            </a:r>
            <a:r>
              <a:rPr lang="en-US" sz="1200">
                <a:latin typeface="Arial"/>
              </a:rPr>
              <a:t>
</a:t>
            </a:r>
            <a:r>
              <a:rPr lang="en-US" sz="1200" b="true">
                <a:latin typeface="Arial"/>
              </a:rPr>
              <a:t>Item Width</a:t>
            </a:r>
            <a:r>
              <a:rPr lang="en-US" sz="1200" b="false">
                <a:latin typeface="Arial"/>
              </a:rPr>
              <a:t> </a:t>
            </a:r>
            <a:r>
              <a:rPr lang="en-US" sz="1200" b="false">
                <a:latin typeface="Arial"/>
              </a:rPr>
              <a:t>Map: 1300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Date Captured (yyyy-mm-dd)</a:t>
            </a:r>
            <a:r>
              <a:rPr lang="en-US" sz="1200" b="false">
                <a:latin typeface="Arial"/>
              </a:rPr>
              <a:t> </a:t>
            </a:r>
            <a:r>
              <a:rPr lang="en-US" sz="1200" b="false">
                <a:latin typeface="Arial"/>
              </a:rPr>
              <a:t>2011-02-21</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Heritage Imaging, The University of Manchester Library</a:t>
            </a:r>
            <a:r>
              <a:rPr lang="en-US" sz="1200">
                <a:latin typeface="Arial"/>
              </a:rPr>
              <a:t>
</a:t>
            </a:r>
            <a:r>
              <a:rPr lang="en-US" sz="1200" b="true">
                <a:latin typeface="Arial"/>
              </a:rPr>
              <a:t>Date Image Added (yyyy-mm)</a:t>
            </a:r>
            <a:r>
              <a:rPr lang="en-US" sz="1200" b="false">
                <a:latin typeface="Arial"/>
              </a:rPr>
              <a:t> </a:t>
            </a:r>
            <a:r>
              <a:rPr lang="en-US" sz="1200" b="false">
                <a:latin typeface="Arial"/>
              </a:rPr>
              <a:t>2011-04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