
<file path=[Content_Types].xml><?xml version="1.0" encoding="utf-8"?>
<Types xmlns="http://schemas.openxmlformats.org/package/2006/content-types">
  <Default ContentType="image/jpeg" Extension="jpeg"/>
  <Default ContentType="application/vnd.openxmlformats-package.relationships+xml" Extension="rels"/>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Lst>
  <p:sldSz cx="16256000" cy="9144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2" Target="presProps.xml" Type="http://schemas.openxmlformats.org/officeDocument/2006/relationships/presProps"/><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2.jpe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jpe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4.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0.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jpe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2.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3.jpe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87900" y="0"/>
            <a:ext cx="66675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JRL0802268dc</a:t>
            </a:r>
            <a:r>
              <a:rPr lang="en-US" sz="1200">
                <a:latin typeface="Arial"/>
              </a:rPr>
              <a:t>
</a:t>
            </a:r>
            <a:r>
              <a:rPr lang="en-US" sz="1200" b="true">
                <a:latin typeface="Arial"/>
              </a:rPr>
              <a:t>Reference Number</a:t>
            </a:r>
            <a:r>
              <a:rPr lang="en-US" sz="1200" b="false">
                <a:latin typeface="Arial"/>
              </a:rPr>
              <a:t> </a:t>
            </a:r>
            <a:r>
              <a:rPr lang="en-US" sz="1200" b="false">
                <a:latin typeface="Arial"/>
              </a:rPr>
              <a:t>JRL/5/2/1/5</a:t>
            </a:r>
            <a:r>
              <a:rPr lang="en-US" sz="1200">
                <a:latin typeface="Arial"/>
              </a:rPr>
              <a:t>
</a:t>
            </a:r>
            <a:r>
              <a:rPr lang="en-US" sz="1200" b="true">
                <a:latin typeface="Arial"/>
              </a:rPr>
              <a:t>Image Title</a:t>
            </a:r>
            <a:r>
              <a:rPr lang="en-US" sz="1200" b="false">
                <a:latin typeface="Arial"/>
              </a:rPr>
              <a:t> </a:t>
            </a:r>
            <a:r>
              <a:rPr lang="en-US" sz="1200" b="false">
                <a:latin typeface="Arial"/>
              </a:rPr>
              <a:t>Letter to Sir Frederic Leighton</a:t>
            </a:r>
            <a:r>
              <a:rPr lang="en-US" sz="1200">
                <a:latin typeface="Arial"/>
              </a:rPr>
              <a:t>
</a:t>
            </a:r>
            <a:r>
              <a:rPr lang="en-US" sz="1200" b="true">
                <a:latin typeface="Arial"/>
              </a:rPr>
              <a:t>Parent Work Title</a:t>
            </a:r>
            <a:r>
              <a:rPr lang="en-US" sz="1200" b="false">
                <a:latin typeface="Arial"/>
              </a:rPr>
              <a:t> </a:t>
            </a:r>
            <a:r>
              <a:rPr lang="en-US" sz="1200" b="false">
                <a:latin typeface="Arial"/>
              </a:rPr>
              <a:t>Letter copy-book</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1895-08</a:t>
            </a:r>
            <a:r>
              <a:rPr lang="en-US" sz="1200">
                <a:latin typeface="Arial"/>
              </a:rPr>
              <a:t>
</a:t>
            </a:r>
            <a:r>
              <a:rPr lang="en-US" sz="1200" b="true">
                <a:latin typeface="Arial"/>
              </a:rPr>
              <a:t>Description</a:t>
            </a:r>
            <a:r>
              <a:rPr lang="en-US" sz="1200" b="false">
                <a:latin typeface="Arial"/>
              </a:rPr>
              <a:t> </a:t>
            </a:r>
            <a:r>
              <a:rPr lang="en-US" sz="1200" b="false">
                <a:latin typeface="Arial"/>
              </a:rPr>
              <a:t>Copy of a letter sent by Enriqueta Rylands to Sir Frederic Leighton regarding panels he was to paint for her at her home, Longford Hall in Manchester.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Subject</a:t>
            </a:r>
            <a:r>
              <a:rPr lang="en-US" sz="1200" b="false">
                <a:latin typeface="Arial"/>
              </a:rPr>
              <a:t> </a:t>
            </a:r>
            <a:r>
              <a:rPr lang="en-US" sz="1200" b="false">
                <a:latin typeface="Arial"/>
              </a:rPr>
              <a:t>Art</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322 mm</a:t>
            </a:r>
            <a:r>
              <a:rPr lang="en-US" sz="1200">
                <a:latin typeface="Arial"/>
              </a:rPr>
              <a:t>
</a:t>
            </a:r>
            <a:r>
              <a:rPr lang="en-US" sz="1200" b="true">
                <a:latin typeface="Arial"/>
              </a:rPr>
              <a:t>Item Width</a:t>
            </a:r>
            <a:r>
              <a:rPr lang="en-US" sz="1200" b="false">
                <a:latin typeface="Arial"/>
              </a:rPr>
              <a:t> </a:t>
            </a:r>
            <a:r>
              <a:rPr lang="en-US" sz="1200" b="false">
                <a:latin typeface="Arial"/>
              </a:rPr>
              <a:t>200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978400" y="0"/>
            <a:ext cx="62992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JRL0802265dc</a:t>
            </a:r>
            <a:r>
              <a:rPr lang="en-US" sz="1200">
                <a:latin typeface="Arial"/>
              </a:rPr>
              <a:t>
</a:t>
            </a:r>
            <a:r>
              <a:rPr lang="en-US" sz="1200" b="true">
                <a:latin typeface="Arial"/>
              </a:rPr>
              <a:t>Reference Number</a:t>
            </a:r>
            <a:r>
              <a:rPr lang="en-US" sz="1200" b="false">
                <a:latin typeface="Arial"/>
              </a:rPr>
              <a:t> </a:t>
            </a:r>
            <a:r>
              <a:rPr lang="en-US" sz="1200" b="false">
                <a:latin typeface="Arial"/>
              </a:rPr>
              <a:t>JRL/5/2/1/5</a:t>
            </a:r>
            <a:r>
              <a:rPr lang="en-US" sz="1200">
                <a:latin typeface="Arial"/>
              </a:rPr>
              <a:t>
</a:t>
            </a:r>
            <a:r>
              <a:rPr lang="en-US" sz="1200" b="true">
                <a:latin typeface="Arial"/>
              </a:rPr>
              <a:t>Image Title</a:t>
            </a:r>
            <a:r>
              <a:rPr lang="en-US" sz="1200" b="false">
                <a:latin typeface="Arial"/>
              </a:rPr>
              <a:t> </a:t>
            </a:r>
            <a:r>
              <a:rPr lang="en-US" sz="1200" b="false">
                <a:latin typeface="Arial"/>
              </a:rPr>
              <a:t>Letter to Sir Frederic Leighton</a:t>
            </a:r>
            <a:r>
              <a:rPr lang="en-US" sz="1200">
                <a:latin typeface="Arial"/>
              </a:rPr>
              <a:t>
</a:t>
            </a:r>
            <a:r>
              <a:rPr lang="en-US" sz="1200" b="true">
                <a:latin typeface="Arial"/>
              </a:rPr>
              <a:t>Parent Work Title</a:t>
            </a:r>
            <a:r>
              <a:rPr lang="en-US" sz="1200" b="false">
                <a:latin typeface="Arial"/>
              </a:rPr>
              <a:t> </a:t>
            </a:r>
            <a:r>
              <a:rPr lang="en-US" sz="1200" b="false">
                <a:latin typeface="Arial"/>
              </a:rPr>
              <a:t>Letter copy-book</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1895-08</a:t>
            </a:r>
            <a:r>
              <a:rPr lang="en-US" sz="1200">
                <a:latin typeface="Arial"/>
              </a:rPr>
              <a:t>
</a:t>
            </a:r>
            <a:r>
              <a:rPr lang="en-US" sz="1200" b="true">
                <a:latin typeface="Arial"/>
              </a:rPr>
              <a:t>Description</a:t>
            </a:r>
            <a:r>
              <a:rPr lang="en-US" sz="1200" b="false">
                <a:latin typeface="Arial"/>
              </a:rPr>
              <a:t> </a:t>
            </a:r>
            <a:r>
              <a:rPr lang="en-US" sz="1200" b="false">
                <a:latin typeface="Arial"/>
              </a:rPr>
              <a:t>Copy of a letter sent by Enriqueta Rylands to Sir Frederic Leighton regarding panels he was to paint for her at her home, Longford Hall in Manchester.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Art</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322 mm</a:t>
            </a:r>
            <a:r>
              <a:rPr lang="en-US" sz="1200">
                <a:latin typeface="Arial"/>
              </a:rPr>
              <a:t>
</a:t>
            </a:r>
            <a:r>
              <a:rPr lang="en-US" sz="1200" b="true">
                <a:latin typeface="Arial"/>
              </a:rPr>
              <a:t>Item Width</a:t>
            </a:r>
            <a:r>
              <a:rPr lang="en-US" sz="1200" b="false">
                <a:latin typeface="Arial"/>
              </a:rPr>
              <a:t> </a:t>
            </a:r>
            <a:r>
              <a:rPr lang="en-US" sz="1200" b="false">
                <a:latin typeface="Arial"/>
              </a:rPr>
              <a:t>200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62500" y="0"/>
            <a:ext cx="67183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JRL0802266dc</a:t>
            </a:r>
            <a:r>
              <a:rPr lang="en-US" sz="1200">
                <a:latin typeface="Arial"/>
              </a:rPr>
              <a:t>
</a:t>
            </a:r>
            <a:r>
              <a:rPr lang="en-US" sz="1200" b="true">
                <a:latin typeface="Arial"/>
              </a:rPr>
              <a:t>Reference Number</a:t>
            </a:r>
            <a:r>
              <a:rPr lang="en-US" sz="1200" b="false">
                <a:latin typeface="Arial"/>
              </a:rPr>
              <a:t> </a:t>
            </a:r>
            <a:r>
              <a:rPr lang="en-US" sz="1200" b="false">
                <a:latin typeface="Arial"/>
              </a:rPr>
              <a:t>JRL/5/2/1/5</a:t>
            </a:r>
            <a:r>
              <a:rPr lang="en-US" sz="1200">
                <a:latin typeface="Arial"/>
              </a:rPr>
              <a:t>
</a:t>
            </a:r>
            <a:r>
              <a:rPr lang="en-US" sz="1200" b="true">
                <a:latin typeface="Arial"/>
              </a:rPr>
              <a:t>Image Title</a:t>
            </a:r>
            <a:r>
              <a:rPr lang="en-US" sz="1200" b="false">
                <a:latin typeface="Arial"/>
              </a:rPr>
              <a:t> </a:t>
            </a:r>
            <a:r>
              <a:rPr lang="en-US" sz="1200" b="false">
                <a:latin typeface="Arial"/>
              </a:rPr>
              <a:t>Letter to Sir Frederic Leighton</a:t>
            </a:r>
            <a:r>
              <a:rPr lang="en-US" sz="1200">
                <a:latin typeface="Arial"/>
              </a:rPr>
              <a:t>
</a:t>
            </a:r>
            <a:r>
              <a:rPr lang="en-US" sz="1200" b="true">
                <a:latin typeface="Arial"/>
              </a:rPr>
              <a:t>Parent Work Title</a:t>
            </a:r>
            <a:r>
              <a:rPr lang="en-US" sz="1200" b="false">
                <a:latin typeface="Arial"/>
              </a:rPr>
              <a:t> </a:t>
            </a:r>
            <a:r>
              <a:rPr lang="en-US" sz="1200" b="false">
                <a:latin typeface="Arial"/>
              </a:rPr>
              <a:t>Letter copy-book</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1895-08</a:t>
            </a:r>
            <a:r>
              <a:rPr lang="en-US" sz="1200">
                <a:latin typeface="Arial"/>
              </a:rPr>
              <a:t>
</a:t>
            </a:r>
            <a:r>
              <a:rPr lang="en-US" sz="1200" b="true">
                <a:latin typeface="Arial"/>
              </a:rPr>
              <a:t>Description</a:t>
            </a:r>
            <a:r>
              <a:rPr lang="en-US" sz="1200" b="false">
                <a:latin typeface="Arial"/>
              </a:rPr>
              <a:t> </a:t>
            </a:r>
            <a:r>
              <a:rPr lang="en-US" sz="1200" b="false">
                <a:latin typeface="Arial"/>
              </a:rPr>
              <a:t>Copy of a letter sent by Enriqueta Rylands to Sir Frederic Leighton regarding panels he was to paint for her at her home, Longford Hall in Manchester.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Art</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322 mm</a:t>
            </a:r>
            <a:r>
              <a:rPr lang="en-US" sz="1200">
                <a:latin typeface="Arial"/>
              </a:rPr>
              <a:t>
</a:t>
            </a:r>
            <a:r>
              <a:rPr lang="en-US" sz="1200" b="true">
                <a:latin typeface="Arial"/>
              </a:rPr>
              <a:t>Item Width</a:t>
            </a:r>
            <a:r>
              <a:rPr lang="en-US" sz="1200" b="false">
                <a:latin typeface="Arial"/>
              </a:rPr>
              <a:t> </a:t>
            </a:r>
            <a:r>
              <a:rPr lang="en-US" sz="1200" b="false">
                <a:latin typeface="Arial"/>
              </a:rPr>
              <a:t>200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965700" y="0"/>
            <a:ext cx="6311900" cy="9144000"/>
          </a:xfrm>
          <a:prstGeom prst="rect">
            <a:avLst/>
          </a:prstGeom>
        </p:spPr>
      </p:pic>
      <p:sp>
        <p:nvSpPr>
          <p:cNvPr name="TextBox 3" id="3"/>
          <p:cNvSpPr txBox="true"/>
          <p:nvPr/>
        </p:nvSpPr>
        <p:spPr>
          <a:xfrm>
            <a:off x="0" y="9144000"/>
            <a:ext cx="16256000" cy="5143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JRL0802267dc</a:t>
            </a:r>
            <a:r>
              <a:rPr lang="en-US" sz="1200">
                <a:latin typeface="Arial"/>
              </a:rPr>
              <a:t>
</a:t>
            </a:r>
            <a:r>
              <a:rPr lang="en-US" sz="1200" b="true">
                <a:latin typeface="Arial"/>
              </a:rPr>
              <a:t>Reference Number</a:t>
            </a:r>
            <a:r>
              <a:rPr lang="en-US" sz="1200" b="false">
                <a:latin typeface="Arial"/>
              </a:rPr>
              <a:t> </a:t>
            </a:r>
            <a:r>
              <a:rPr lang="en-US" sz="1200" b="false">
                <a:latin typeface="Arial"/>
              </a:rPr>
              <a:t>JRL/5/2/1/5</a:t>
            </a:r>
            <a:r>
              <a:rPr lang="en-US" sz="1200">
                <a:latin typeface="Arial"/>
              </a:rPr>
              <a:t>
</a:t>
            </a:r>
            <a:r>
              <a:rPr lang="en-US" sz="1200" b="true">
                <a:latin typeface="Arial"/>
              </a:rPr>
              <a:t>Image Title</a:t>
            </a:r>
            <a:r>
              <a:rPr lang="en-US" sz="1200" b="false">
                <a:latin typeface="Arial"/>
              </a:rPr>
              <a:t> </a:t>
            </a:r>
            <a:r>
              <a:rPr lang="en-US" sz="1200" b="false">
                <a:latin typeface="Arial"/>
              </a:rPr>
              <a:t>Letter to Sir Frederic Leighton</a:t>
            </a:r>
            <a:r>
              <a:rPr lang="en-US" sz="1200">
                <a:latin typeface="Arial"/>
              </a:rPr>
              <a:t>
</a:t>
            </a:r>
            <a:r>
              <a:rPr lang="en-US" sz="1200" b="true">
                <a:latin typeface="Arial"/>
              </a:rPr>
              <a:t>Parent Work Title</a:t>
            </a:r>
            <a:r>
              <a:rPr lang="en-US" sz="1200" b="false">
                <a:latin typeface="Arial"/>
              </a:rPr>
              <a:t> </a:t>
            </a:r>
            <a:r>
              <a:rPr lang="en-US" sz="1200" b="false">
                <a:latin typeface="Arial"/>
              </a:rPr>
              <a:t>Letter copy-book</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1985-08</a:t>
            </a:r>
            <a:r>
              <a:rPr lang="en-US" sz="1200">
                <a:latin typeface="Arial"/>
              </a:rPr>
              <a:t>
</a:t>
            </a:r>
            <a:r>
              <a:rPr lang="en-US" sz="1200" b="true">
                <a:latin typeface="Arial"/>
              </a:rPr>
              <a:t>Description</a:t>
            </a:r>
            <a:r>
              <a:rPr lang="en-US" sz="1200" b="false">
                <a:latin typeface="Arial"/>
              </a:rPr>
              <a:t> </a:t>
            </a:r>
            <a:r>
              <a:rPr lang="en-US" sz="1200" b="false">
                <a:latin typeface="Arial"/>
              </a:rPr>
              <a:t>Copy of a letter sent by Enriqueta Rylands to Sir Frederic Leighton regarding panels he was to paint for her at her home, Longford Hall in Manchester.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Art</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Item Height</a:t>
            </a:r>
            <a:r>
              <a:rPr lang="en-US" sz="1200" b="false">
                <a:latin typeface="Arial"/>
              </a:rPr>
              <a:t> </a:t>
            </a:r>
            <a:r>
              <a:rPr lang="en-US" sz="1200" b="false">
                <a:latin typeface="Arial"/>
              </a:rPr>
              <a:t>322 mm</a:t>
            </a:r>
            <a:r>
              <a:rPr lang="en-US" sz="1200">
                <a:latin typeface="Arial"/>
              </a:rPr>
              <a:t>
</a:t>
            </a:r>
            <a:r>
              <a:rPr lang="en-US" sz="1200" b="true">
                <a:latin typeface="Arial"/>
              </a:rPr>
              <a:t>Item Width</a:t>
            </a:r>
            <a:r>
              <a:rPr lang="en-US" sz="1200" b="false">
                <a:latin typeface="Arial"/>
              </a:rPr>
              <a:t> </a:t>
            </a:r>
            <a:r>
              <a:rPr lang="en-US" sz="1200" b="false">
                <a:latin typeface="Arial"/>
              </a:rPr>
              <a:t>200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60900" y="0"/>
            <a:ext cx="6921500" cy="9144000"/>
          </a:xfrm>
          <a:prstGeom prst="rect">
            <a:avLst/>
          </a:prstGeom>
        </p:spPr>
      </p:pic>
      <p:sp>
        <p:nvSpPr>
          <p:cNvPr name="TextBox 3" id="3"/>
          <p:cNvSpPr txBox="true"/>
          <p:nvPr/>
        </p:nvSpPr>
        <p:spPr>
          <a:xfrm>
            <a:off x="0" y="9144000"/>
            <a:ext cx="16256000" cy="4699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JRL0803336dc</a:t>
            </a:r>
            <a:r>
              <a:rPr lang="en-US" sz="1200">
                <a:latin typeface="Arial"/>
              </a:rPr>
              <a:t>
</a:t>
            </a:r>
            <a:r>
              <a:rPr lang="en-US" sz="1200" b="true">
                <a:latin typeface="Arial"/>
              </a:rPr>
              <a:t>Reference Number</a:t>
            </a:r>
            <a:r>
              <a:rPr lang="en-US" sz="1200" b="false">
                <a:latin typeface="Arial"/>
              </a:rPr>
              <a:t> </a:t>
            </a:r>
            <a:r>
              <a:rPr lang="en-US" sz="1200" b="false">
                <a:latin typeface="Arial"/>
              </a:rPr>
              <a:t>JRL/6/1/7/16</a:t>
            </a:r>
            <a:r>
              <a:rPr lang="en-US" sz="1200">
                <a:latin typeface="Arial"/>
              </a:rPr>
              <a:t>
</a:t>
            </a:r>
            <a:r>
              <a:rPr lang="en-US" sz="1200" b="true">
                <a:latin typeface="Arial"/>
              </a:rPr>
              <a:t>Image Title</a:t>
            </a:r>
            <a:r>
              <a:rPr lang="en-US" sz="1200" b="false">
                <a:latin typeface="Arial"/>
              </a:rPr>
              <a:t> </a:t>
            </a:r>
            <a:r>
              <a:rPr lang="en-US" sz="1200" b="false">
                <a:latin typeface="Arial"/>
              </a:rPr>
              <a:t>Books sent to Fairholme</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1906-01-30</a:t>
            </a:r>
            <a:r>
              <a:rPr lang="en-US" sz="1200">
                <a:latin typeface="Arial"/>
              </a:rPr>
              <a:t>
</a:t>
            </a:r>
            <a:r>
              <a:rPr lang="en-US" sz="1200" b="true">
                <a:latin typeface="Arial"/>
              </a:rPr>
              <a:t>Description</a:t>
            </a:r>
            <a:r>
              <a:rPr lang="en-US" sz="1200" b="false">
                <a:latin typeface="Arial"/>
              </a:rPr>
              <a:t> </a:t>
            </a:r>
            <a:r>
              <a:rPr lang="en-US" sz="1200" b="false">
                <a:latin typeface="Arial"/>
              </a:rPr>
              <a:t>List of books sent to Fairholme, Enriqueta Rylands' house in Torquay, including works by Tennyson, Eliot, Shakespeare, the Brontës, Austen, Goethe and Schiller.</a:t>
            </a:r>
            <a:r>
              <a:rPr lang="en-US" sz="1200">
                <a:latin typeface="Arial"/>
              </a:rPr>
              <a:t>
</a:t>
            </a:r>
            <a:r>
              <a:rPr lang="en-US" sz="1200" b="true">
                <a:latin typeface="Arial"/>
              </a:rPr>
              <a:t>Subject</a:t>
            </a:r>
            <a:r>
              <a:rPr lang="en-US" sz="1200" b="false">
                <a:latin typeface="Arial"/>
              </a:rPr>
              <a:t> </a:t>
            </a:r>
            <a:r>
              <a:rPr lang="en-US" sz="1200" b="false">
                <a:latin typeface="Arial"/>
              </a:rPr>
              <a:t>Private libraries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Item Height</a:t>
            </a:r>
            <a:r>
              <a:rPr lang="en-US" sz="1200" b="false">
                <a:latin typeface="Arial"/>
              </a:rPr>
              <a:t> </a:t>
            </a:r>
            <a:r>
              <a:rPr lang="en-US" sz="1200" b="false">
                <a:latin typeface="Arial"/>
              </a:rPr>
              <a:t>158 mm</a:t>
            </a:r>
            <a:r>
              <a:rPr lang="en-US" sz="1200">
                <a:latin typeface="Arial"/>
              </a:rPr>
              <a:t>
</a:t>
            </a:r>
            <a:r>
              <a:rPr lang="en-US" sz="1200" b="true">
                <a:latin typeface="Arial"/>
              </a:rPr>
              <a:t>Item Width</a:t>
            </a:r>
            <a:r>
              <a:rPr lang="en-US" sz="1200" b="false">
                <a:latin typeface="Arial"/>
              </a:rPr>
              <a:t> </a:t>
            </a:r>
            <a:r>
              <a:rPr lang="en-US" sz="1200" b="false">
                <a:latin typeface="Arial"/>
              </a:rPr>
              <a:t>100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2007-12-14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99000" y="0"/>
            <a:ext cx="6858000" cy="9144000"/>
          </a:xfrm>
          <a:prstGeom prst="rect">
            <a:avLst/>
          </a:prstGeom>
        </p:spPr>
      </p:pic>
      <p:sp>
        <p:nvSpPr>
          <p:cNvPr name="TextBox 3" id="3"/>
          <p:cNvSpPr txBox="true"/>
          <p:nvPr/>
        </p:nvSpPr>
        <p:spPr>
          <a:xfrm>
            <a:off x="0" y="9144000"/>
            <a:ext cx="16256000" cy="4699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JRL0803337dc</a:t>
            </a:r>
            <a:r>
              <a:rPr lang="en-US" sz="1200">
                <a:latin typeface="Arial"/>
              </a:rPr>
              <a:t>
</a:t>
            </a:r>
            <a:r>
              <a:rPr lang="en-US" sz="1200" b="true">
                <a:latin typeface="Arial"/>
              </a:rPr>
              <a:t>Reference Number</a:t>
            </a:r>
            <a:r>
              <a:rPr lang="en-US" sz="1200" b="false">
                <a:latin typeface="Arial"/>
              </a:rPr>
              <a:t> </a:t>
            </a:r>
            <a:r>
              <a:rPr lang="en-US" sz="1200" b="false">
                <a:latin typeface="Arial"/>
              </a:rPr>
              <a:t>JRL/6/1/7/16</a:t>
            </a:r>
            <a:r>
              <a:rPr lang="en-US" sz="1200">
                <a:latin typeface="Arial"/>
              </a:rPr>
              <a:t>
</a:t>
            </a:r>
            <a:r>
              <a:rPr lang="en-US" sz="1200" b="true">
                <a:latin typeface="Arial"/>
              </a:rPr>
              <a:t>Image Title</a:t>
            </a:r>
            <a:r>
              <a:rPr lang="en-US" sz="1200" b="false">
                <a:latin typeface="Arial"/>
              </a:rPr>
              <a:t> </a:t>
            </a:r>
            <a:r>
              <a:rPr lang="en-US" sz="1200" b="false">
                <a:latin typeface="Arial"/>
              </a:rPr>
              <a:t>Books sent to Fairholme</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1906-01-30</a:t>
            </a:r>
            <a:r>
              <a:rPr lang="en-US" sz="1200">
                <a:latin typeface="Arial"/>
              </a:rPr>
              <a:t>
</a:t>
            </a:r>
            <a:r>
              <a:rPr lang="en-US" sz="1200" b="true">
                <a:latin typeface="Arial"/>
              </a:rPr>
              <a:t>Description</a:t>
            </a:r>
            <a:r>
              <a:rPr lang="en-US" sz="1200" b="false">
                <a:latin typeface="Arial"/>
              </a:rPr>
              <a:t> </a:t>
            </a:r>
            <a:r>
              <a:rPr lang="en-US" sz="1200" b="false">
                <a:latin typeface="Arial"/>
              </a:rPr>
              <a:t>List of books sent to Fairholme, Enriqueta Rylands' house in Torquay. The list begins with 'Story of the Nations' and includes works by Carlyle, Byron, Dickens, Twain and Kipling.</a:t>
            </a:r>
            <a:r>
              <a:rPr lang="en-US" sz="1200">
                <a:latin typeface="Arial"/>
              </a:rPr>
              <a:t>
</a:t>
            </a:r>
            <a:r>
              <a:rPr lang="en-US" sz="1200" b="true">
                <a:latin typeface="Arial"/>
              </a:rPr>
              <a:t>Subject</a:t>
            </a:r>
            <a:r>
              <a:rPr lang="en-US" sz="1200" b="false">
                <a:latin typeface="Arial"/>
              </a:rPr>
              <a:t> </a:t>
            </a:r>
            <a:r>
              <a:rPr lang="en-US" sz="1200" b="false">
                <a:latin typeface="Arial"/>
              </a:rPr>
              <a:t>Private libraries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Item Height</a:t>
            </a:r>
            <a:r>
              <a:rPr lang="en-US" sz="1200" b="false">
                <a:latin typeface="Arial"/>
              </a:rPr>
              <a:t> </a:t>
            </a:r>
            <a:r>
              <a:rPr lang="en-US" sz="1200" b="false">
                <a:latin typeface="Arial"/>
              </a:rPr>
              <a:t>178 mm</a:t>
            </a:r>
            <a:r>
              <a:rPr lang="en-US" sz="1200">
                <a:latin typeface="Arial"/>
              </a:rPr>
              <a:t>
</a:t>
            </a:r>
            <a:r>
              <a:rPr lang="en-US" sz="1200" b="true">
                <a:latin typeface="Arial"/>
              </a:rPr>
              <a:t>Item Width</a:t>
            </a:r>
            <a:r>
              <a:rPr lang="en-US" sz="1200" b="false">
                <a:latin typeface="Arial"/>
              </a:rPr>
              <a:t> </a:t>
            </a:r>
            <a:r>
              <a:rPr lang="en-US" sz="1200" b="false">
                <a:latin typeface="Arial"/>
              </a:rPr>
              <a:t>113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2007-12-14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699000" y="0"/>
            <a:ext cx="6858000" cy="9144000"/>
          </a:xfrm>
          <a:prstGeom prst="rect">
            <a:avLst/>
          </a:prstGeom>
        </p:spPr>
      </p:pic>
      <p:sp>
        <p:nvSpPr>
          <p:cNvPr name="TextBox 3" id="3"/>
          <p:cNvSpPr txBox="true"/>
          <p:nvPr/>
        </p:nvSpPr>
        <p:spPr>
          <a:xfrm>
            <a:off x="0" y="9144000"/>
            <a:ext cx="16256000" cy="4699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JRL0803338dc</a:t>
            </a:r>
            <a:r>
              <a:rPr lang="en-US" sz="1200">
                <a:latin typeface="Arial"/>
              </a:rPr>
              <a:t>
</a:t>
            </a:r>
            <a:r>
              <a:rPr lang="en-US" sz="1200" b="true">
                <a:latin typeface="Arial"/>
              </a:rPr>
              <a:t>Reference Number</a:t>
            </a:r>
            <a:r>
              <a:rPr lang="en-US" sz="1200" b="false">
                <a:latin typeface="Arial"/>
              </a:rPr>
              <a:t> </a:t>
            </a:r>
            <a:r>
              <a:rPr lang="en-US" sz="1200" b="false">
                <a:latin typeface="Arial"/>
              </a:rPr>
              <a:t>JRL/6/1/7/16</a:t>
            </a:r>
            <a:r>
              <a:rPr lang="en-US" sz="1200">
                <a:latin typeface="Arial"/>
              </a:rPr>
              <a:t>
</a:t>
            </a:r>
            <a:r>
              <a:rPr lang="en-US" sz="1200" b="true">
                <a:latin typeface="Arial"/>
              </a:rPr>
              <a:t>Image Title</a:t>
            </a:r>
            <a:r>
              <a:rPr lang="en-US" sz="1200" b="false">
                <a:latin typeface="Arial"/>
              </a:rPr>
              <a:t> </a:t>
            </a:r>
            <a:r>
              <a:rPr lang="en-US" sz="1200" b="false">
                <a:latin typeface="Arial"/>
              </a:rPr>
              <a:t>Books sent to Fairholme</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1906-01-25</a:t>
            </a:r>
            <a:r>
              <a:rPr lang="en-US" sz="1200">
                <a:latin typeface="Arial"/>
              </a:rPr>
              <a:t>
</a:t>
            </a:r>
            <a:r>
              <a:rPr lang="en-US" sz="1200" b="true">
                <a:latin typeface="Arial"/>
              </a:rPr>
              <a:t>Description</a:t>
            </a:r>
            <a:r>
              <a:rPr lang="en-US" sz="1200" b="false">
                <a:latin typeface="Arial"/>
              </a:rPr>
              <a:t> </a:t>
            </a:r>
            <a:r>
              <a:rPr lang="en-US" sz="1200" b="false">
                <a:latin typeface="Arial"/>
              </a:rPr>
              <a:t>List of books sent to Fairholme, Enriqueta Rylands' house in Torquay. The list includes works by Kinglsley, Scott and Thackeray, and 'The Arabian Niights'.</a:t>
            </a:r>
            <a:r>
              <a:rPr lang="en-US" sz="1200">
                <a:latin typeface="Arial"/>
              </a:rPr>
              <a:t>
</a:t>
            </a:r>
            <a:r>
              <a:rPr lang="en-US" sz="1200" b="true">
                <a:latin typeface="Arial"/>
              </a:rPr>
              <a:t>Subject</a:t>
            </a:r>
            <a:r>
              <a:rPr lang="en-US" sz="1200" b="false">
                <a:latin typeface="Arial"/>
              </a:rPr>
              <a:t> </a:t>
            </a:r>
            <a:r>
              <a:rPr lang="en-US" sz="1200" b="false">
                <a:latin typeface="Arial"/>
              </a:rPr>
              <a:t>Private libraries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20th Century CE</a:t>
            </a:r>
            <a:r>
              <a:rPr lang="en-US" sz="1200">
                <a:latin typeface="Arial"/>
              </a:rPr>
              <a:t>
</a:t>
            </a:r>
            <a:r>
              <a:rPr lang="en-US" sz="1200" b="true">
                <a:latin typeface="Arial"/>
              </a:rPr>
              <a:t>Item Height</a:t>
            </a:r>
            <a:r>
              <a:rPr lang="en-US" sz="1200" b="false">
                <a:latin typeface="Arial"/>
              </a:rPr>
              <a:t> </a:t>
            </a:r>
            <a:r>
              <a:rPr lang="en-US" sz="1200" b="false">
                <a:latin typeface="Arial"/>
              </a:rPr>
              <a:t>176 mm</a:t>
            </a:r>
            <a:r>
              <a:rPr lang="en-US" sz="1200">
                <a:latin typeface="Arial"/>
              </a:rPr>
              <a:t>
</a:t>
            </a:r>
            <a:r>
              <a:rPr lang="en-US" sz="1200" b="true">
                <a:latin typeface="Arial"/>
              </a:rPr>
              <a:t>Item Width</a:t>
            </a:r>
            <a:r>
              <a:rPr lang="en-US" sz="1200" b="false">
                <a:latin typeface="Arial"/>
              </a:rPr>
              <a:t> </a:t>
            </a:r>
            <a:r>
              <a:rPr lang="en-US" sz="1200" b="false">
                <a:latin typeface="Arial"/>
              </a:rPr>
              <a:t>110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2007-12-14</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2008-04</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737100" y="0"/>
            <a:ext cx="6769100" cy="9144000"/>
          </a:xfrm>
          <a:prstGeom prst="rect">
            <a:avLst/>
          </a:prstGeom>
        </p:spPr>
      </p:pic>
      <p:sp>
        <p:nvSpPr>
          <p:cNvPr name="TextBox 3" id="3"/>
          <p:cNvSpPr txBox="true"/>
          <p:nvPr/>
        </p:nvSpPr>
        <p:spPr>
          <a:xfrm>
            <a:off x="0" y="9144000"/>
            <a:ext cx="16256000" cy="61976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JRL060189dc</a:t>
            </a:r>
            <a:r>
              <a:rPr lang="en-US" sz="1200">
                <a:latin typeface="Arial"/>
              </a:rPr>
              <a:t>
</a:t>
            </a:r>
            <a:r>
              <a:rPr lang="en-US" sz="1200" b="true">
                <a:latin typeface="Arial"/>
              </a:rPr>
              <a:t>Reference Number</a:t>
            </a:r>
            <a:r>
              <a:rPr lang="en-US" sz="1200" b="false">
                <a:latin typeface="Arial"/>
              </a:rPr>
              <a:t> </a:t>
            </a:r>
            <a:r>
              <a:rPr lang="en-US" sz="1200" b="false">
                <a:latin typeface="Arial"/>
              </a:rPr>
              <a:t>JRL/4/1/3/1</a:t>
            </a:r>
            <a:r>
              <a:rPr lang="en-US" sz="1200">
                <a:latin typeface="Arial"/>
              </a:rPr>
              <a:t>
</a:t>
            </a:r>
            <a:r>
              <a:rPr lang="en-US" sz="1200" b="true">
                <a:latin typeface="Arial"/>
              </a:rPr>
              <a:t>Image Title</a:t>
            </a:r>
            <a:r>
              <a:rPr lang="en-US" sz="1200" b="false">
                <a:latin typeface="Arial"/>
              </a:rPr>
              <a:t> </a:t>
            </a:r>
            <a:r>
              <a:rPr lang="en-US" sz="1200" b="false">
                <a:latin typeface="Arial"/>
              </a:rPr>
              <a:t>Letter from Enriqueta Rylands to William Linnell</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1894-05-07</a:t>
            </a:r>
            <a:r>
              <a:rPr lang="en-US" sz="1200">
                <a:latin typeface="Arial"/>
              </a:rPr>
              <a:t>
</a:t>
            </a:r>
            <a:r>
              <a:rPr lang="en-US" sz="1200" b="true">
                <a:latin typeface="Arial"/>
              </a:rPr>
              <a:t>Page/Sheet</a:t>
            </a:r>
            <a:r>
              <a:rPr lang="en-US" sz="1200" b="false">
                <a:latin typeface="Arial"/>
              </a:rPr>
              <a:t> </a:t>
            </a:r>
            <a:r>
              <a:rPr lang="en-US" sz="1200" b="false">
                <a:latin typeface="Arial"/>
              </a:rPr>
              <a:t>1</a:t>
            </a:r>
            <a:r>
              <a:rPr lang="en-US" sz="1200">
                <a:latin typeface="Arial"/>
              </a:rPr>
              <a:t>
</a:t>
            </a:r>
            <a:r>
              <a:rPr lang="en-US" sz="1200" b="true">
                <a:latin typeface="Arial"/>
              </a:rPr>
              <a:t>Image Sequence Number</a:t>
            </a:r>
            <a:r>
              <a:rPr lang="en-US" sz="1200" b="false">
                <a:latin typeface="Arial"/>
              </a:rPr>
              <a:t> </a:t>
            </a:r>
            <a:r>
              <a:rPr lang="en-US" sz="1200" b="false">
                <a:latin typeface="Arial"/>
              </a:rPr>
              <a:t>001</a:t>
            </a:r>
            <a:r>
              <a:rPr lang="en-US" sz="1200">
                <a:latin typeface="Arial"/>
              </a:rPr>
              <a:t>
</a:t>
            </a:r>
            <a:r>
              <a:rPr lang="en-US" sz="1200" b="true">
                <a:latin typeface="Arial"/>
              </a:rPr>
              <a:t>Description</a:t>
            </a:r>
            <a:r>
              <a:rPr lang="en-US" sz="1200" b="false">
                <a:latin typeface="Arial"/>
              </a:rPr>
              <a:t> </a:t>
            </a:r>
            <a:r>
              <a:rPr lang="en-US" sz="1200" b="false">
                <a:latin typeface="Arial"/>
              </a:rPr>
              <a:t>Letter from Mrs Rylands to Mr William Linnell regarding a proposed visit by Queen Victoria to Manchester. Mrs Rylands offers to decorate the porch of the new library and suggests he might like to build a platform affording a good view of the procession along Deansgate. William Linnell was a senior director of Rylands &amp; Sons. He advised Mrs Rylands during the building of the John Rylands Library and was a trustee from 1899 until his death in 1901.</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Switzerland: Lugano</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Linnell, William, 1837-1901</a:t>
            </a:r>
            <a:r>
              <a:rPr lang="en-US" sz="1200">
                <a:latin typeface="Arial"/>
              </a:rPr>
              <a:t>
</a:t>
            </a:r>
            <a:r>
              <a:rPr lang="en-US" sz="1200" b="true">
                <a:latin typeface="Arial"/>
              </a:rPr>
              <a:t>Item Height</a:t>
            </a:r>
            <a:r>
              <a:rPr lang="en-US" sz="1200" b="false">
                <a:latin typeface="Arial"/>
              </a:rPr>
              <a:t> </a:t>
            </a:r>
            <a:r>
              <a:rPr lang="en-US" sz="1200" b="false">
                <a:latin typeface="Arial"/>
              </a:rPr>
              <a:t>204 mm</a:t>
            </a:r>
            <a:r>
              <a:rPr lang="en-US" sz="1200">
                <a:latin typeface="Arial"/>
              </a:rPr>
              <a:t>
</a:t>
            </a:r>
            <a:r>
              <a:rPr lang="en-US" sz="1200" b="true">
                <a:latin typeface="Arial"/>
              </a:rPr>
              <a:t>Item Width</a:t>
            </a:r>
            <a:r>
              <a:rPr lang="en-US" sz="1200" b="false">
                <a:latin typeface="Arial"/>
              </a:rPr>
              <a:t> </a:t>
            </a:r>
            <a:r>
              <a:rPr lang="en-US" sz="1200" b="false">
                <a:latin typeface="Arial"/>
              </a:rPr>
              <a:t>134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2005-12-08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714500" y="0"/>
            <a:ext cx="128143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JRL060187dc</a:t>
            </a:r>
            <a:r>
              <a:rPr lang="en-US" sz="1200">
                <a:latin typeface="Arial"/>
              </a:rPr>
              <a:t>
</a:t>
            </a:r>
            <a:r>
              <a:rPr lang="en-US" sz="1200" b="true">
                <a:latin typeface="Arial"/>
              </a:rPr>
              <a:t>Reference Number</a:t>
            </a:r>
            <a:r>
              <a:rPr lang="en-US" sz="1200" b="false">
                <a:latin typeface="Arial"/>
              </a:rPr>
              <a:t> </a:t>
            </a:r>
            <a:r>
              <a:rPr lang="en-US" sz="1200" b="false">
                <a:latin typeface="Arial"/>
              </a:rPr>
              <a:t>JRL/4/1/3/1</a:t>
            </a:r>
            <a:r>
              <a:rPr lang="en-US" sz="1200">
                <a:latin typeface="Arial"/>
              </a:rPr>
              <a:t>
</a:t>
            </a:r>
            <a:r>
              <a:rPr lang="en-US" sz="1200" b="true">
                <a:latin typeface="Arial"/>
              </a:rPr>
              <a:t>Image Title</a:t>
            </a:r>
            <a:r>
              <a:rPr lang="en-US" sz="1200" b="false">
                <a:latin typeface="Arial"/>
              </a:rPr>
              <a:t> </a:t>
            </a:r>
            <a:r>
              <a:rPr lang="en-US" sz="1200" b="false">
                <a:latin typeface="Arial"/>
              </a:rPr>
              <a:t>Letter from Enriqueta Rylands to William Linnell</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1891-03-17</a:t>
            </a:r>
            <a:r>
              <a:rPr lang="en-US" sz="1200">
                <a:latin typeface="Arial"/>
              </a:rPr>
              <a:t>
</a:t>
            </a:r>
            <a:r>
              <a:rPr lang="en-US" sz="1200" b="true">
                <a:latin typeface="Arial"/>
              </a:rPr>
              <a:t>Page/Sheet</a:t>
            </a:r>
            <a:r>
              <a:rPr lang="en-US" sz="1200" b="false">
                <a:latin typeface="Arial"/>
              </a:rPr>
              <a:t> </a:t>
            </a:r>
            <a:r>
              <a:rPr lang="en-US" sz="1200" b="false">
                <a:latin typeface="Arial"/>
              </a:rPr>
              <a:t>1 and 4</a:t>
            </a:r>
            <a:r>
              <a:rPr lang="en-US" sz="1200">
                <a:latin typeface="Arial"/>
              </a:rPr>
              <a:t>
</a:t>
            </a:r>
            <a:r>
              <a:rPr lang="en-US" sz="1200" b="true">
                <a:latin typeface="Arial"/>
              </a:rPr>
              <a:t>Image Sequence Number</a:t>
            </a:r>
            <a:r>
              <a:rPr lang="en-US" sz="1200" b="false">
                <a:latin typeface="Arial"/>
              </a:rPr>
              <a:t> </a:t>
            </a:r>
            <a:r>
              <a:rPr lang="en-US" sz="1200" b="false">
                <a:latin typeface="Arial"/>
              </a:rPr>
              <a:t>001</a:t>
            </a:r>
            <a:r>
              <a:rPr lang="en-US" sz="1200">
                <a:latin typeface="Arial"/>
              </a:rPr>
              <a:t>
</a:t>
            </a:r>
            <a:r>
              <a:rPr lang="en-US" sz="1200" b="true">
                <a:latin typeface="Arial"/>
              </a:rPr>
              <a:t>Description</a:t>
            </a:r>
            <a:r>
              <a:rPr lang="en-US" sz="1200" b="false">
                <a:latin typeface="Arial"/>
              </a:rPr>
              <a:t> </a:t>
            </a:r>
            <a:r>
              <a:rPr lang="en-US" sz="1200" b="false">
                <a:latin typeface="Arial"/>
              </a:rPr>
              <a:t>Letter from Mrs Rylands to William Linnnell relating the purchase of a first edition Coverdale bible for the Library. William Linnell was a senior director of Rylands &amp; Sons. He advised Mrs Rylands during the building of the John Rylands Library and was a trustee from 1899 until his death in 1901. The letter is written on mourning paper; the first page has a black border.</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England: London: Kensington</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Linnell, William, 1837-1901</a:t>
            </a:r>
            <a:r>
              <a:rPr lang="en-US" sz="1200">
                <a:latin typeface="Arial"/>
              </a:rPr>
              <a:t>
</a:t>
            </a:r>
            <a:r>
              <a:rPr lang="en-US" sz="1200" b="true">
                <a:latin typeface="Arial"/>
              </a:rPr>
              <a:t>Item Height</a:t>
            </a:r>
            <a:r>
              <a:rPr lang="en-US" sz="1200" b="false">
                <a:latin typeface="Arial"/>
              </a:rPr>
              <a:t> </a:t>
            </a:r>
            <a:r>
              <a:rPr lang="en-US" sz="1200" b="false">
                <a:latin typeface="Arial"/>
              </a:rPr>
              <a:t>172 mm</a:t>
            </a:r>
            <a:r>
              <a:rPr lang="en-US" sz="1200">
                <a:latin typeface="Arial"/>
              </a:rPr>
              <a:t>
</a:t>
            </a:r>
            <a:r>
              <a:rPr lang="en-US" sz="1200" b="true">
                <a:latin typeface="Arial"/>
              </a:rPr>
              <a:t>Item Width</a:t>
            </a:r>
            <a:r>
              <a:rPr lang="en-US" sz="1200" b="false">
                <a:latin typeface="Arial"/>
              </a:rPr>
              <a:t> </a:t>
            </a:r>
            <a:r>
              <a:rPr lang="en-US" sz="1200" b="false">
                <a:latin typeface="Arial"/>
              </a:rPr>
              <a:t>210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2005-12-08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600200" y="0"/>
            <a:ext cx="130556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JRL0802263dc</a:t>
            </a:r>
            <a:r>
              <a:rPr lang="en-US" sz="1200">
                <a:latin typeface="Arial"/>
              </a:rPr>
              <a:t>
</a:t>
            </a:r>
            <a:r>
              <a:rPr lang="en-US" sz="1200" b="true">
                <a:latin typeface="Arial"/>
              </a:rPr>
              <a:t>Reference Number</a:t>
            </a:r>
            <a:r>
              <a:rPr lang="en-US" sz="1200" b="false">
                <a:latin typeface="Arial"/>
              </a:rPr>
              <a:t> </a:t>
            </a:r>
            <a:r>
              <a:rPr lang="en-US" sz="1200" b="false">
                <a:latin typeface="Arial"/>
              </a:rPr>
              <a:t>JRL/4/1/3/1</a:t>
            </a:r>
            <a:r>
              <a:rPr lang="en-US" sz="1200">
                <a:latin typeface="Arial"/>
              </a:rPr>
              <a:t>
</a:t>
            </a:r>
            <a:r>
              <a:rPr lang="en-US" sz="1200" b="true">
                <a:latin typeface="Arial"/>
              </a:rPr>
              <a:t>Image Title</a:t>
            </a:r>
            <a:r>
              <a:rPr lang="en-US" sz="1200" b="false">
                <a:latin typeface="Arial"/>
              </a:rPr>
              <a:t> </a:t>
            </a:r>
            <a:r>
              <a:rPr lang="en-US" sz="1200" b="false">
                <a:latin typeface="Arial"/>
              </a:rPr>
              <a:t>Letter to William Linnell</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1894-06-27</a:t>
            </a:r>
            <a:r>
              <a:rPr lang="en-US" sz="1200">
                <a:latin typeface="Arial"/>
              </a:rPr>
              <a:t>
</a:t>
            </a:r>
            <a:r>
              <a:rPr lang="en-US" sz="1200" b="true">
                <a:latin typeface="Arial"/>
              </a:rPr>
              <a:t>Page/Sheet</a:t>
            </a:r>
            <a:r>
              <a:rPr lang="en-US" sz="1200" b="false">
                <a:latin typeface="Arial"/>
              </a:rPr>
              <a:t> </a:t>
            </a:r>
            <a:r>
              <a:rPr lang="en-US" sz="1200" b="false">
                <a:latin typeface="Arial"/>
              </a:rPr>
              <a:t>1; 4</a:t>
            </a:r>
            <a:r>
              <a:rPr lang="en-US" sz="1200">
                <a:latin typeface="Arial"/>
              </a:rPr>
              <a:t>
</a:t>
            </a:r>
            <a:r>
              <a:rPr lang="en-US" sz="1200" b="true">
                <a:latin typeface="Arial"/>
              </a:rPr>
              <a:t>Image Sequence Number</a:t>
            </a:r>
            <a:r>
              <a:rPr lang="en-US" sz="1200" b="false">
                <a:latin typeface="Arial"/>
              </a:rPr>
              <a:t> </a:t>
            </a:r>
            <a:r>
              <a:rPr lang="en-US" sz="1200" b="false">
                <a:latin typeface="Arial"/>
              </a:rPr>
              <a:t>001</a:t>
            </a:r>
            <a:r>
              <a:rPr lang="en-US" sz="1200">
                <a:latin typeface="Arial"/>
              </a:rPr>
              <a:t>
</a:t>
            </a:r>
            <a:r>
              <a:rPr lang="en-US" sz="1200" b="true">
                <a:latin typeface="Arial"/>
              </a:rPr>
              <a:t>Description</a:t>
            </a:r>
            <a:r>
              <a:rPr lang="en-US" sz="1200" b="false">
                <a:latin typeface="Arial"/>
              </a:rPr>
              <a:t> </a:t>
            </a:r>
            <a:r>
              <a:rPr lang="en-US" sz="1200" b="false">
                <a:latin typeface="Arial"/>
              </a:rPr>
              <a:t>Letter from Enriqueta Rylands to William Linnell from Chamonix. She congratulates him on delivering a successful balance sheet for Rylands &amp; Sons. She mentions the difficulty in getting masons to work on the John Rylands Library in summer. She also describes her joy in the mountains and tells him about a young woman from her hotel who was ascending Mont Blanc "alone", but with two guides, one porter, a courier and his guide. The younger women of her party are also keen to make the ascent. William Linnell was a senior director of Rylands &amp; Sons. He advised Mrs Rylands during the building of the John Rylands Library and was a trustee from 1899 until his death in 1901.</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Rylands and Sons Ltd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France: Chamonix</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France: Chamonix</a:t>
            </a:r>
            <a:r>
              <a:rPr lang="en-US" sz="1200">
                <a:latin typeface="Arial"/>
              </a:rPr>
              <a:t>
</a:t>
            </a:r>
            <a:r>
              <a:rPr lang="en-US" sz="1200" b="true">
                <a:latin typeface="Arial"/>
              </a:rPr>
              <a:t>People Covered</a:t>
            </a:r>
            <a:r>
              <a:rPr lang="en-US" sz="1200" b="false">
                <a:latin typeface="Arial"/>
              </a:rPr>
              <a:t> </a:t>
            </a:r>
            <a:r>
              <a:rPr lang="en-US" sz="1200" b="false">
                <a:latin typeface="Arial"/>
              </a:rPr>
              <a:t>Linnell, William, 1837-1901</a:t>
            </a:r>
            <a:r>
              <a:rPr lang="en-US" sz="1200">
                <a:latin typeface="Arial"/>
              </a:rPr>
              <a:t>
</a:t>
            </a:r>
            <a:r>
              <a:rPr lang="en-US" sz="1200" b="true">
                <a:latin typeface="Arial"/>
              </a:rPr>
              <a:t>Item Height</a:t>
            </a:r>
            <a:r>
              <a:rPr lang="en-US" sz="1200" b="false">
                <a:latin typeface="Arial"/>
              </a:rPr>
              <a:t> </a:t>
            </a:r>
            <a:r>
              <a:rPr lang="en-US" sz="1200" b="false">
                <a:latin typeface="Arial"/>
              </a:rPr>
              <a:t>204 mm</a:t>
            </a:r>
            <a:r>
              <a:rPr lang="en-US" sz="1200">
                <a:latin typeface="Arial"/>
              </a:rPr>
              <a:t>
</a:t>
            </a:r>
            <a:r>
              <a:rPr lang="en-US" sz="1200" b="true">
                <a:latin typeface="Arial"/>
              </a:rPr>
              <a:t>Item Width</a:t>
            </a:r>
            <a:r>
              <a:rPr lang="en-US" sz="1200" b="false">
                <a:latin typeface="Arial"/>
              </a:rPr>
              <a:t> </a:t>
            </a:r>
            <a:r>
              <a:rPr lang="en-US" sz="1200" b="false">
                <a:latin typeface="Arial"/>
              </a:rPr>
              <a:t>268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701800" y="0"/>
            <a:ext cx="12839700" cy="9144000"/>
          </a:xfrm>
          <a:prstGeom prst="rect">
            <a:avLst/>
          </a:prstGeom>
        </p:spPr>
      </p:pic>
      <p:sp>
        <p:nvSpPr>
          <p:cNvPr name="TextBox 3" id="3"/>
          <p:cNvSpPr txBox="true"/>
          <p:nvPr/>
        </p:nvSpPr>
        <p:spPr>
          <a:xfrm>
            <a:off x="0" y="9144000"/>
            <a:ext cx="16256000" cy="63500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JRL0802264dc</a:t>
            </a:r>
            <a:r>
              <a:rPr lang="en-US" sz="1200">
                <a:latin typeface="Arial"/>
              </a:rPr>
              <a:t>
</a:t>
            </a:r>
            <a:r>
              <a:rPr lang="en-US" sz="1200" b="true">
                <a:latin typeface="Arial"/>
              </a:rPr>
              <a:t>Reference Number</a:t>
            </a:r>
            <a:r>
              <a:rPr lang="en-US" sz="1200" b="false">
                <a:latin typeface="Arial"/>
              </a:rPr>
              <a:t> </a:t>
            </a:r>
            <a:r>
              <a:rPr lang="en-US" sz="1200" b="false">
                <a:latin typeface="Arial"/>
              </a:rPr>
              <a:t>JRL/4/1/3/1</a:t>
            </a:r>
            <a:r>
              <a:rPr lang="en-US" sz="1200">
                <a:latin typeface="Arial"/>
              </a:rPr>
              <a:t>
</a:t>
            </a:r>
            <a:r>
              <a:rPr lang="en-US" sz="1200" b="true">
                <a:latin typeface="Arial"/>
              </a:rPr>
              <a:t>Image Title</a:t>
            </a:r>
            <a:r>
              <a:rPr lang="en-US" sz="1200" b="false">
                <a:latin typeface="Arial"/>
              </a:rPr>
              <a:t> </a:t>
            </a:r>
            <a:r>
              <a:rPr lang="en-US" sz="1200" b="false">
                <a:latin typeface="Arial"/>
              </a:rPr>
              <a:t>Letter to William Linnell</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Date Created</a:t>
            </a:r>
            <a:r>
              <a:rPr lang="en-US" sz="1200" b="false">
                <a:latin typeface="Arial"/>
              </a:rPr>
              <a:t> </a:t>
            </a:r>
            <a:r>
              <a:rPr lang="en-US" sz="1200" b="false">
                <a:latin typeface="Arial"/>
              </a:rPr>
              <a:t>1894-06-27</a:t>
            </a:r>
            <a:r>
              <a:rPr lang="en-US" sz="1200">
                <a:latin typeface="Arial"/>
              </a:rPr>
              <a:t>
</a:t>
            </a:r>
            <a:r>
              <a:rPr lang="en-US" sz="1200" b="true">
                <a:latin typeface="Arial"/>
              </a:rPr>
              <a:t>Page/Sheet</a:t>
            </a:r>
            <a:r>
              <a:rPr lang="en-US" sz="1200" b="false">
                <a:latin typeface="Arial"/>
              </a:rPr>
              <a:t> </a:t>
            </a:r>
            <a:r>
              <a:rPr lang="en-US" sz="1200" b="false">
                <a:latin typeface="Arial"/>
              </a:rPr>
              <a:t>2-3</a:t>
            </a:r>
            <a:r>
              <a:rPr lang="en-US" sz="1200">
                <a:latin typeface="Arial"/>
              </a:rPr>
              <a:t>
</a:t>
            </a:r>
            <a:r>
              <a:rPr lang="en-US" sz="1200" b="true">
                <a:latin typeface="Arial"/>
              </a:rPr>
              <a:t>Image Sequence Number</a:t>
            </a:r>
            <a:r>
              <a:rPr lang="en-US" sz="1200" b="false">
                <a:latin typeface="Arial"/>
              </a:rPr>
              <a:t> </a:t>
            </a:r>
            <a:r>
              <a:rPr lang="en-US" sz="1200" b="false">
                <a:latin typeface="Arial"/>
              </a:rPr>
              <a:t>002</a:t>
            </a:r>
            <a:r>
              <a:rPr lang="en-US" sz="1200">
                <a:latin typeface="Arial"/>
              </a:rPr>
              <a:t>
</a:t>
            </a:r>
            <a:r>
              <a:rPr lang="en-US" sz="1200" b="true">
                <a:latin typeface="Arial"/>
              </a:rPr>
              <a:t>Description</a:t>
            </a:r>
            <a:r>
              <a:rPr lang="en-US" sz="1200" b="false">
                <a:latin typeface="Arial"/>
              </a:rPr>
              <a:t> </a:t>
            </a:r>
            <a:r>
              <a:rPr lang="en-US" sz="1200" b="false">
                <a:latin typeface="Arial"/>
              </a:rPr>
              <a:t>Letter from Enriqueta Rylands to William Linnell from Chamonix. She congratulates him on delivering a successful balance sheet for Rylands &amp; Sons. She mentions the difficulty in getting masons to work on the John Rylands Library in summer. She also describes her joy in the mountains and tells him about a young woman from her hotel who was ascending Mont Blanc "alone", but with two guides, one porter, a courier and his guide. The younger women of her party are also keen to make the ascent. William Linnell was a senior director of Rylands &amp; Sons. He advised Mrs Rylands during the building of the John Rylands Library and was a trustee from 1899 until his death in 1901.</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Rylands and Sons Ltd</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Subject</a:t>
            </a:r>
            <a:r>
              <a:rPr lang="en-US" sz="1200" b="false">
                <a:latin typeface="Arial"/>
              </a:rPr>
              <a:t> </a:t>
            </a:r>
            <a:r>
              <a:rPr lang="en-US" sz="1200" b="false">
                <a:latin typeface="Arial"/>
              </a:rPr>
              <a:t>Letters</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France: Chamonix</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France: Chamonix</a:t>
            </a:r>
            <a:r>
              <a:rPr lang="en-US" sz="1200">
                <a:latin typeface="Arial"/>
              </a:rPr>
              <a:t>
</a:t>
            </a:r>
            <a:r>
              <a:rPr lang="en-US" sz="1200" b="true">
                <a:latin typeface="Arial"/>
              </a:rPr>
              <a:t>People Covered</a:t>
            </a:r>
            <a:r>
              <a:rPr lang="en-US" sz="1200" b="false">
                <a:latin typeface="Arial"/>
              </a:rPr>
              <a:t> </a:t>
            </a:r>
            <a:r>
              <a:rPr lang="en-US" sz="1200" b="false">
                <a:latin typeface="Arial"/>
              </a:rPr>
              <a:t>Linnell, William, 1837-1901</a:t>
            </a:r>
            <a:r>
              <a:rPr lang="en-US" sz="1200">
                <a:latin typeface="Arial"/>
              </a:rPr>
              <a:t>
</a:t>
            </a:r>
            <a:r>
              <a:rPr lang="en-US" sz="1200" b="true">
                <a:latin typeface="Arial"/>
              </a:rPr>
              <a:t>Item Height</a:t>
            </a:r>
            <a:r>
              <a:rPr lang="en-US" sz="1200" b="false">
                <a:latin typeface="Arial"/>
              </a:rPr>
              <a:t> </a:t>
            </a:r>
            <a:r>
              <a:rPr lang="en-US" sz="1200" b="false">
                <a:latin typeface="Arial"/>
              </a:rPr>
              <a:t>204 mm</a:t>
            </a:r>
            <a:r>
              <a:rPr lang="en-US" sz="1200">
                <a:latin typeface="Arial"/>
              </a:rPr>
              <a:t>
</a:t>
            </a:r>
            <a:r>
              <a:rPr lang="en-US" sz="1200" b="true">
                <a:latin typeface="Arial"/>
              </a:rPr>
              <a:t>Item Width</a:t>
            </a:r>
            <a:r>
              <a:rPr lang="en-US" sz="1200" b="false">
                <a:latin typeface="Arial"/>
              </a:rPr>
              <a:t> </a:t>
            </a:r>
            <a:r>
              <a:rPr lang="en-US" sz="1200" b="false">
                <a:latin typeface="Arial"/>
              </a:rPr>
              <a:t>268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1689100" y="0"/>
            <a:ext cx="128651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JRL060190dc</a:t>
            </a:r>
            <a:r>
              <a:rPr lang="en-US" sz="1200">
                <a:latin typeface="Arial"/>
              </a:rPr>
              <a:t>
</a:t>
            </a:r>
            <a:r>
              <a:rPr lang="en-US" sz="1200" b="true">
                <a:latin typeface="Arial"/>
              </a:rPr>
              <a:t>Reference Number</a:t>
            </a:r>
            <a:r>
              <a:rPr lang="en-US" sz="1200" b="false">
                <a:latin typeface="Arial"/>
              </a:rPr>
              <a:t> </a:t>
            </a:r>
            <a:r>
              <a:rPr lang="en-US" sz="1200" b="false">
                <a:latin typeface="Arial"/>
              </a:rPr>
              <a:t>JRL/4/1/3/1</a:t>
            </a:r>
            <a:r>
              <a:rPr lang="en-US" sz="1200">
                <a:latin typeface="Arial"/>
              </a:rPr>
              <a:t>
</a:t>
            </a:r>
            <a:r>
              <a:rPr lang="en-US" sz="1200" b="true">
                <a:latin typeface="Arial"/>
              </a:rPr>
              <a:t>Image Title</a:t>
            </a:r>
            <a:r>
              <a:rPr lang="en-US" sz="1200" b="false">
                <a:latin typeface="Arial"/>
              </a:rPr>
              <a:t> </a:t>
            </a:r>
            <a:r>
              <a:rPr lang="en-US" sz="1200" b="false">
                <a:latin typeface="Arial"/>
              </a:rPr>
              <a:t>Letter from Enriqueta Rylands to William Linnell</a:t>
            </a:r>
            <a:r>
              <a:rPr lang="en-US" sz="1200">
                <a:latin typeface="Arial"/>
              </a:rPr>
              <a:t>
</a:t>
            </a:r>
            <a:r>
              <a:rPr lang="en-US" sz="1200" b="true">
                <a:latin typeface="Arial"/>
              </a:rPr>
              <a:t>Date Created</a:t>
            </a:r>
            <a:r>
              <a:rPr lang="en-US" sz="1200" b="false">
                <a:latin typeface="Arial"/>
              </a:rPr>
              <a:t> </a:t>
            </a:r>
            <a:r>
              <a:rPr lang="en-US" sz="1200" b="false">
                <a:latin typeface="Arial"/>
              </a:rPr>
              <a:t>1894-05-07</a:t>
            </a:r>
            <a:r>
              <a:rPr lang="en-US" sz="1200">
                <a:latin typeface="Arial"/>
              </a:rPr>
              <a:t>
</a:t>
            </a:r>
            <a:r>
              <a:rPr lang="en-US" sz="1200" b="true">
                <a:latin typeface="Arial"/>
              </a:rPr>
              <a:t>Page/Sheet</a:t>
            </a:r>
            <a:r>
              <a:rPr lang="en-US" sz="1200" b="false">
                <a:latin typeface="Arial"/>
              </a:rPr>
              <a:t> </a:t>
            </a:r>
            <a:r>
              <a:rPr lang="en-US" sz="1200" b="false">
                <a:latin typeface="Arial"/>
              </a:rPr>
              <a:t>2-3</a:t>
            </a:r>
            <a:r>
              <a:rPr lang="en-US" sz="1200">
                <a:latin typeface="Arial"/>
              </a:rPr>
              <a:t>
</a:t>
            </a:r>
            <a:r>
              <a:rPr lang="en-US" sz="1200" b="true">
                <a:latin typeface="Arial"/>
              </a:rPr>
              <a:t>Image Sequence Number</a:t>
            </a:r>
            <a:r>
              <a:rPr lang="en-US" sz="1200" b="false">
                <a:latin typeface="Arial"/>
              </a:rPr>
              <a:t> </a:t>
            </a:r>
            <a:r>
              <a:rPr lang="en-US" sz="1200" b="false">
                <a:latin typeface="Arial"/>
              </a:rPr>
              <a:t>002</a:t>
            </a:r>
            <a:r>
              <a:rPr lang="en-US" sz="1200">
                <a:latin typeface="Arial"/>
              </a:rPr>
              <a:t>
</a:t>
            </a:r>
            <a:r>
              <a:rPr lang="en-US" sz="1200" b="true">
                <a:latin typeface="Arial"/>
              </a:rPr>
              <a:t>Description</a:t>
            </a:r>
            <a:r>
              <a:rPr lang="en-US" sz="1200" b="false">
                <a:latin typeface="Arial"/>
              </a:rPr>
              <a:t> </a:t>
            </a:r>
            <a:r>
              <a:rPr lang="en-US" sz="1200" b="false">
                <a:latin typeface="Arial"/>
              </a:rPr>
              <a:t>Letter from Mrs Rylands to Mr William Linnell regarding a proposed visit by Queen Victoria to Manchester. Mrs Rylands offers to decorate the porch of the new library and suggests he might like to build a platform affording a good view of the procession along Deansgate. William Linnell was a senior director of Rylands &amp; Sons. He advised Mrs Rylands during the building of the John Rylands Library and was a trustee from 1899 until his death in 1901.</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Library buildings</a:t>
            </a:r>
            <a:r>
              <a:rPr lang="en-US" sz="1200">
                <a:latin typeface="Arial"/>
              </a:rPr>
              <a:t>
</a:t>
            </a:r>
            <a:r>
              <a:rPr lang="en-US" sz="1200" b="true">
                <a:latin typeface="Arial"/>
              </a:rPr>
              <a:t>Subject</a:t>
            </a:r>
            <a:r>
              <a:rPr lang="en-US" sz="1200" b="false">
                <a:latin typeface="Arial"/>
              </a:rPr>
              <a:t> </a:t>
            </a:r>
            <a:r>
              <a:rPr lang="en-US" sz="1200" b="false">
                <a:latin typeface="Arial"/>
              </a:rPr>
              <a:t>John Rylands Library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Creation Site</a:t>
            </a:r>
            <a:r>
              <a:rPr lang="en-US" sz="1200" b="false">
                <a:latin typeface="Arial"/>
              </a:rPr>
              <a:t> </a:t>
            </a:r>
            <a:r>
              <a:rPr lang="en-US" sz="1200" b="false">
                <a:latin typeface="Arial"/>
              </a:rPr>
              <a:t>Switzerland: Lugano</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Greater Manchester: Manchester</a:t>
            </a:r>
            <a:r>
              <a:rPr lang="en-US" sz="1200">
                <a:latin typeface="Arial"/>
              </a:rPr>
              <a:t>
</a:t>
            </a:r>
            <a:r>
              <a:rPr lang="en-US" sz="1200" b="true">
                <a:latin typeface="Arial"/>
              </a:rPr>
              <a:t>People Covered</a:t>
            </a:r>
            <a:r>
              <a:rPr lang="en-US" sz="1200" b="false">
                <a:latin typeface="Arial"/>
              </a:rPr>
              <a:t> </a:t>
            </a:r>
            <a:r>
              <a:rPr lang="en-US" sz="1200" b="false">
                <a:latin typeface="Arial"/>
              </a:rPr>
              <a:t>Linnell, William, 1837-1901</a:t>
            </a:r>
            <a:r>
              <a:rPr lang="en-US" sz="1200">
                <a:latin typeface="Arial"/>
              </a:rPr>
              <a:t>
</a:t>
            </a:r>
            <a:r>
              <a:rPr lang="en-US" sz="1200" b="true">
                <a:latin typeface="Arial"/>
              </a:rPr>
              <a:t>Item Height</a:t>
            </a:r>
            <a:r>
              <a:rPr lang="en-US" sz="1200" b="false">
                <a:latin typeface="Arial"/>
              </a:rPr>
              <a:t> </a:t>
            </a:r>
            <a:r>
              <a:rPr lang="en-US" sz="1200" b="false">
                <a:latin typeface="Arial"/>
              </a:rPr>
              <a:t>204 mm</a:t>
            </a:r>
            <a:r>
              <a:rPr lang="en-US" sz="1200">
                <a:latin typeface="Arial"/>
              </a:rPr>
              <a:t>
</a:t>
            </a:r>
            <a:r>
              <a:rPr lang="en-US" sz="1200" b="true">
                <a:latin typeface="Arial"/>
              </a:rPr>
              <a:t>Item Width</a:t>
            </a:r>
            <a:r>
              <a:rPr lang="en-US" sz="1200" b="false">
                <a:latin typeface="Arial"/>
              </a:rPr>
              <a:t> </a:t>
            </a:r>
            <a:r>
              <a:rPr lang="en-US" sz="1200" b="false">
                <a:latin typeface="Arial"/>
              </a:rPr>
              <a:t>268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Provenance</a:t>
            </a:r>
            <a:r>
              <a:rPr lang="en-US" sz="1200" b="false">
                <a:latin typeface="Arial"/>
              </a:rPr>
              <a:t> </a:t>
            </a:r>
            <a:r>
              <a:rPr lang="en-US" sz="1200" b="false">
                <a:latin typeface="Arial"/>
              </a:rPr>
              <a:t>Private papers</a:t>
            </a:r>
            <a:r>
              <a:rPr lang="en-US" sz="1200">
                <a:latin typeface="Arial"/>
              </a:rPr>
              <a:t>
</a:t>
            </a:r>
            <a:r>
              <a:rPr lang="en-US" sz="1200" b="true">
                <a:latin typeface="Arial"/>
              </a:rPr>
              <a:t>Rights Holder - Image</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2005-12-08</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2006-02</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spTree>
      <p:nvGrpSpPr>
        <p:cNvPr id="1" name=""/>
        <p:cNvGrpSpPr/>
        <p:nvPr/>
      </p:nvGrpSpPr>
      <p:grpSpPr>
        <a:xfrm>
          <a:off x="0" y="0"/>
          <a:ext cx="0" cy="0"/>
          <a:chOff x="0" y="0"/>
          <a:chExt cx="0" cy="0"/>
        </a:xfrm>
      </p:grpSpPr>
      <p:pic>
        <p:nvPicPr>
          <p:cNvPr name="Picture 2" id="2"/>
          <p:cNvPicPr>
            <a:picLocks noChangeAspect="true"/>
          </p:cNvPicPr>
          <p:nvPr/>
        </p:nvPicPr>
        <p:blipFill>
          <a:blip r:embed="rId2"/>
          <a:stretch>
            <a:fillRect/>
          </a:stretch>
        </p:blipFill>
        <p:spPr>
          <a:xfrm>
            <a:off x="4927600" y="0"/>
            <a:ext cx="6400800" cy="9144000"/>
          </a:xfrm>
          <a:prstGeom prst="rect">
            <a:avLst/>
          </a:prstGeom>
        </p:spPr>
      </p:pic>
      <p:sp>
        <p:nvSpPr>
          <p:cNvPr name="TextBox 3" id="3"/>
          <p:cNvSpPr txBox="true"/>
          <p:nvPr/>
        </p:nvSpPr>
        <p:spPr>
          <a:xfrm>
            <a:off x="0" y="9144000"/>
            <a:ext cx="16256000" cy="5905500"/>
          </a:xfrm>
          <a:prstGeom prst="rect">
            <a:avLst/>
          </a:prstGeom>
        </p:spPr>
        <p:txBody>
          <a:bodyPr anchor="t" rtlCol="false"/>
          <a:lstStyle/>
          <a:p>
            <a:pPr algn="l">
              <a:defRPr/>
            </a:pPr>
            <a:r>
              <a:rPr lang="en-GB"/>
              <a:t/>
            </a:r>
            <a:endParaRPr lang="en-US" sz="1100"/>
          </a:p>
          <a:p>
            <a:r>
              <a:rPr lang="en-US" sz="1200">
                <a:latin typeface="Arial"/>
              </a:rPr>
              <a:t/>
            </a:r>
            <a:r>
              <a:rPr lang="en-US" sz="1200">
                <a:latin typeface="Arial"/>
              </a:rPr>
              <a:t>
</a:t>
            </a:r>
            <a:r>
              <a:rPr lang="en-US" sz="1200" b="true" u="none">
                <a:latin typeface="Arial"/>
              </a:rPr>
              <a:t>-------------</a:t>
            </a:r>
            <a:r>
              <a:rPr lang="en-US" sz="1200">
                <a:latin typeface="Arial"/>
              </a:rPr>
              <a:t>
</a:t>
            </a:r>
            <a:r>
              <a:rPr lang="en-US" sz="1200" b="true" u="none">
                <a:latin typeface="Arial"/>
              </a:rPr>
              <a:t>Image1</a:t>
            </a:r>
            <a:r>
              <a:rPr lang="en-US" sz="1200">
                <a:latin typeface="Arial"/>
              </a:rPr>
              <a:t>
</a:t>
            </a:r>
            <a:r>
              <a:rPr lang="en-US" sz="1200" b="true" u="none">
                <a:latin typeface="Arial"/>
              </a:rPr>
              <a:t>-------------</a:t>
            </a:r>
            <a:r>
              <a:rPr lang="en-US" sz="1200">
                <a:latin typeface="Arial"/>
              </a:rPr>
              <a:t>
</a:t>
            </a:r>
            <a:r>
              <a:rPr lang="en-US" sz="1200">
                <a:latin typeface="Arial"/>
              </a:rPr>
              <a:t>
</a:t>
            </a:r>
            <a:r>
              <a:rPr lang="en-US" sz="1200" b="true" u="none">
                <a:latin typeface="Arial"/>
              </a:rPr>
              <a:t>Field Data</a:t>
            </a:r>
            <a:r>
              <a:rPr lang="en-US" sz="1200">
                <a:latin typeface="Arial"/>
              </a:rPr>
              <a:t>
</a:t>
            </a:r>
            <a:r>
              <a:rPr lang="en-US" sz="1200" b="true">
                <a:latin typeface="Arial"/>
              </a:rPr>
              <a:t>Image Number</a:t>
            </a:r>
            <a:r>
              <a:rPr lang="en-US" sz="1200" b="false">
                <a:latin typeface="Arial"/>
              </a:rPr>
              <a:t> </a:t>
            </a:r>
            <a:r>
              <a:rPr lang="en-US" sz="1200" b="false">
                <a:latin typeface="Arial"/>
              </a:rPr>
              <a:t>JRL0802274dc</a:t>
            </a:r>
            <a:r>
              <a:rPr lang="en-US" sz="1200">
                <a:latin typeface="Arial"/>
              </a:rPr>
              <a:t>
</a:t>
            </a:r>
            <a:r>
              <a:rPr lang="en-US" sz="1200" b="true">
                <a:latin typeface="Arial"/>
              </a:rPr>
              <a:t>Reference Number</a:t>
            </a:r>
            <a:r>
              <a:rPr lang="en-US" sz="1200" b="false">
                <a:latin typeface="Arial"/>
              </a:rPr>
              <a:t> </a:t>
            </a:r>
            <a:r>
              <a:rPr lang="en-US" sz="1200" b="false">
                <a:latin typeface="Arial"/>
              </a:rPr>
              <a:t>JRL/6/1/1/4</a:t>
            </a:r>
            <a:r>
              <a:rPr lang="en-US" sz="1200">
                <a:latin typeface="Arial"/>
              </a:rPr>
              <a:t>
</a:t>
            </a:r>
            <a:r>
              <a:rPr lang="en-US" sz="1200" b="true">
                <a:latin typeface="Arial"/>
              </a:rPr>
              <a:t>Image Title</a:t>
            </a:r>
            <a:r>
              <a:rPr lang="en-US" sz="1200" b="false">
                <a:latin typeface="Arial"/>
              </a:rPr>
              <a:t> </a:t>
            </a:r>
            <a:r>
              <a:rPr lang="en-US" sz="1200" b="false">
                <a:latin typeface="Arial"/>
              </a:rPr>
              <a:t>Letter to Mrs Rylands</a:t>
            </a:r>
            <a:r>
              <a:rPr lang="en-US" sz="1200">
                <a:latin typeface="Arial"/>
              </a:rPr>
              <a:t>
</a:t>
            </a:r>
            <a:r>
              <a:rPr lang="en-US" sz="1200" b="true">
                <a:latin typeface="Arial"/>
              </a:rPr>
              <a:t>Parent Work Title</a:t>
            </a:r>
            <a:r>
              <a:rPr lang="en-US" sz="1200" b="false">
                <a:latin typeface="Arial"/>
              </a:rPr>
              <a:t> </a:t>
            </a:r>
            <a:r>
              <a:rPr lang="en-US" sz="1200" b="false">
                <a:latin typeface="Arial"/>
              </a:rPr>
              <a:t>Account book relating to ministers</a:t>
            </a:r>
            <a:r>
              <a:rPr lang="en-US" sz="1200">
                <a:latin typeface="Arial"/>
              </a:rPr>
              <a:t>
</a:t>
            </a:r>
            <a:r>
              <a:rPr lang="en-US" sz="1200" b="true">
                <a:latin typeface="Arial"/>
              </a:rPr>
              <a:t>Creator</a:t>
            </a:r>
            <a:r>
              <a:rPr lang="en-US" sz="1200" b="false">
                <a:latin typeface="Arial"/>
              </a:rPr>
              <a:t> </a:t>
            </a:r>
            <a:r>
              <a:rPr lang="en-US" sz="1200" b="false">
                <a:latin typeface="Arial"/>
              </a:rPr>
              <a:t>Davis, James, Reverend</a:t>
            </a:r>
            <a:r>
              <a:rPr lang="en-US" sz="1200">
                <a:latin typeface="Arial"/>
              </a:rPr>
              <a:t>
</a:t>
            </a:r>
            <a:r>
              <a:rPr lang="en-US" sz="1200" b="true">
                <a:latin typeface="Arial"/>
              </a:rPr>
              <a:t>Creator Role</a:t>
            </a:r>
            <a:r>
              <a:rPr lang="en-US" sz="1200" b="false">
                <a:latin typeface="Arial"/>
              </a:rPr>
              <a:t> </a:t>
            </a:r>
            <a:r>
              <a:rPr lang="en-US" sz="1200" b="false">
                <a:latin typeface="Arial"/>
              </a:rPr>
              <a:t>Author</a:t>
            </a:r>
            <a:r>
              <a:rPr lang="en-US" sz="1200">
                <a:latin typeface="Arial"/>
              </a:rPr>
              <a:t>
</a:t>
            </a:r>
            <a:r>
              <a:rPr lang="en-US" sz="1200" b="true">
                <a:latin typeface="Arial"/>
              </a:rPr>
              <a:t>Creator</a:t>
            </a:r>
            <a:r>
              <a:rPr lang="en-US" sz="1200" b="false">
                <a:latin typeface="Arial"/>
              </a:rPr>
              <a:t> </a:t>
            </a:r>
            <a:r>
              <a:rPr lang="en-US" sz="1200" b="false">
                <a:latin typeface="Arial"/>
              </a:rPr>
              <a:t>Rylands, Enriqueta</a:t>
            </a:r>
            <a:r>
              <a:rPr lang="en-US" sz="1200">
                <a:latin typeface="Arial"/>
              </a:rPr>
              <a:t>
</a:t>
            </a:r>
            <a:r>
              <a:rPr lang="en-US" sz="1200" b="true">
                <a:latin typeface="Arial"/>
              </a:rPr>
              <a:t>Creator Role</a:t>
            </a:r>
            <a:r>
              <a:rPr lang="en-US" sz="1200" b="false">
                <a:latin typeface="Arial"/>
              </a:rPr>
              <a:t> </a:t>
            </a:r>
            <a:r>
              <a:rPr lang="en-US" sz="1200" b="false">
                <a:latin typeface="Arial"/>
              </a:rPr>
              <a:t>Scribe</a:t>
            </a:r>
            <a:r>
              <a:rPr lang="en-US" sz="1200">
                <a:latin typeface="Arial"/>
              </a:rPr>
              <a:t>
</a:t>
            </a:r>
            <a:r>
              <a:rPr lang="en-US" sz="1200" b="true">
                <a:latin typeface="Arial"/>
              </a:rPr>
              <a:t>Date Created</a:t>
            </a:r>
            <a:r>
              <a:rPr lang="en-US" sz="1200" b="false">
                <a:latin typeface="Arial"/>
              </a:rPr>
              <a:t> </a:t>
            </a:r>
            <a:r>
              <a:rPr lang="en-US" sz="1200" b="false">
                <a:latin typeface="Arial"/>
              </a:rPr>
              <a:t>1889-02-18</a:t>
            </a:r>
            <a:r>
              <a:rPr lang="en-US" sz="1200">
                <a:latin typeface="Arial"/>
              </a:rPr>
              <a:t>
</a:t>
            </a:r>
            <a:r>
              <a:rPr lang="en-US" sz="1200" b="true">
                <a:latin typeface="Arial"/>
              </a:rPr>
              <a:t>Page/Sheet</a:t>
            </a:r>
            <a:r>
              <a:rPr lang="en-US" sz="1200" b="false">
                <a:latin typeface="Arial"/>
              </a:rPr>
              <a:t> </a:t>
            </a:r>
            <a:r>
              <a:rPr lang="en-US" sz="1200" b="false">
                <a:latin typeface="Arial"/>
              </a:rPr>
              <a:t>13</a:t>
            </a:r>
            <a:r>
              <a:rPr lang="en-US" sz="1200">
                <a:latin typeface="Arial"/>
              </a:rPr>
              <a:t>
</a:t>
            </a:r>
            <a:r>
              <a:rPr lang="en-US" sz="1200" b="true">
                <a:latin typeface="Arial"/>
              </a:rPr>
              <a:t>Description</a:t>
            </a:r>
            <a:r>
              <a:rPr lang="en-US" sz="1200" b="false">
                <a:latin typeface="Arial"/>
              </a:rPr>
              <a:t> </a:t>
            </a:r>
            <a:r>
              <a:rPr lang="en-US" sz="1200" b="false">
                <a:latin typeface="Arial"/>
              </a:rPr>
              <a:t>Letter from a Rev. James Davis of Cranborne in Dorset to Mrs Rylands, copied by her into her "Account book relating to ministers". Mrs Rylands often gave sums of money to help church ministers in financial difficulties.</a:t>
            </a:r>
            <a:r>
              <a:rPr lang="en-US" sz="1200">
                <a:latin typeface="Arial"/>
              </a:rPr>
              <a:t>
</a:t>
            </a:r>
            <a:r>
              <a:rPr lang="en-US" sz="1200" b="true">
                <a:latin typeface="Arial"/>
              </a:rPr>
              <a:t>Language Code</a:t>
            </a:r>
            <a:r>
              <a:rPr lang="en-US" sz="1200" b="false">
                <a:latin typeface="Arial"/>
              </a:rPr>
              <a:t> </a:t>
            </a:r>
            <a:r>
              <a:rPr lang="en-US" sz="1200" b="false">
                <a:latin typeface="Arial"/>
              </a:rPr>
              <a:t>eng-GB</a:t>
            </a:r>
            <a:r>
              <a:rPr lang="en-US" sz="1200">
                <a:latin typeface="Arial"/>
              </a:rPr>
              <a:t>
</a:t>
            </a:r>
            <a:r>
              <a:rPr lang="en-US" sz="1200" b="true">
                <a:latin typeface="Arial"/>
              </a:rPr>
              <a:t>Subject</a:t>
            </a:r>
            <a:r>
              <a:rPr lang="en-US" sz="1200" b="false">
                <a:latin typeface="Arial"/>
              </a:rPr>
              <a:t> </a:t>
            </a:r>
            <a:r>
              <a:rPr lang="en-US" sz="1200" b="false">
                <a:latin typeface="Arial"/>
              </a:rPr>
              <a:t>Christianity</a:t>
            </a:r>
            <a:r>
              <a:rPr lang="en-US" sz="1200">
                <a:latin typeface="Arial"/>
              </a:rPr>
              <a:t>
</a:t>
            </a:r>
            <a:r>
              <a:rPr lang="en-US" sz="1200" b="true">
                <a:latin typeface="Arial"/>
              </a:rPr>
              <a:t>Subject</a:t>
            </a:r>
            <a:r>
              <a:rPr lang="en-US" sz="1200" b="false">
                <a:latin typeface="Arial"/>
              </a:rPr>
              <a:t> </a:t>
            </a:r>
            <a:r>
              <a:rPr lang="en-US" sz="1200" b="false">
                <a:latin typeface="Arial"/>
              </a:rPr>
              <a:t>Charity</a:t>
            </a:r>
            <a:r>
              <a:rPr lang="en-US" sz="1200">
                <a:latin typeface="Arial"/>
              </a:rPr>
              <a:t>
</a:t>
            </a:r>
            <a:r>
              <a:rPr lang="en-US" sz="1200" b="true">
                <a:latin typeface="Arial"/>
              </a:rPr>
              <a:t>Category of Material</a:t>
            </a:r>
            <a:r>
              <a:rPr lang="en-US" sz="1200" b="false">
                <a:latin typeface="Arial"/>
              </a:rPr>
              <a:t> </a:t>
            </a:r>
            <a:r>
              <a:rPr lang="en-US" sz="1200" b="false">
                <a:latin typeface="Arial"/>
              </a:rPr>
              <a:t>Archives</a:t>
            </a:r>
            <a:r>
              <a:rPr lang="en-US" sz="1200">
                <a:latin typeface="Arial"/>
              </a:rPr>
              <a:t>
</a:t>
            </a:r>
            <a:r>
              <a:rPr lang="en-US" sz="1200" b="true">
                <a:latin typeface="Arial"/>
              </a:rPr>
              <a:t>Sub-Category</a:t>
            </a:r>
            <a:r>
              <a:rPr lang="en-US" sz="1200" b="false">
                <a:latin typeface="Arial"/>
              </a:rPr>
              <a:t> </a:t>
            </a:r>
            <a:r>
              <a:rPr lang="en-US" sz="1200" b="false">
                <a:latin typeface="Arial"/>
              </a:rPr>
              <a:t>Correspondence</a:t>
            </a:r>
            <a:r>
              <a:rPr lang="en-US" sz="1200">
                <a:latin typeface="Arial"/>
              </a:rPr>
              <a:t>
</a:t>
            </a:r>
            <a:r>
              <a:rPr lang="en-US" sz="1200" b="true">
                <a:latin typeface="Arial"/>
              </a:rPr>
              <a:t>Technique Used</a:t>
            </a:r>
            <a:r>
              <a:rPr lang="en-US" sz="1200" b="false">
                <a:latin typeface="Arial"/>
              </a:rPr>
              <a:t> </a:t>
            </a:r>
            <a:r>
              <a:rPr lang="en-US" sz="1200" b="false">
                <a:latin typeface="Arial"/>
              </a:rPr>
              <a:t>Handwriting</a:t>
            </a:r>
            <a:r>
              <a:rPr lang="en-US" sz="1200">
                <a:latin typeface="Arial"/>
              </a:rPr>
              <a:t>
</a:t>
            </a:r>
            <a:r>
              <a:rPr lang="en-US" sz="1200" b="true">
                <a:latin typeface="Arial"/>
              </a:rPr>
              <a:t>Support</a:t>
            </a:r>
            <a:r>
              <a:rPr lang="en-US" sz="1200" b="false">
                <a:latin typeface="Arial"/>
              </a:rPr>
              <a:t> </a:t>
            </a:r>
            <a:r>
              <a:rPr lang="en-US" sz="1200" b="false">
                <a:latin typeface="Arial"/>
              </a:rPr>
              <a:t>Paper</a:t>
            </a:r>
            <a:r>
              <a:rPr lang="en-US" sz="1200">
                <a:latin typeface="Arial"/>
              </a:rPr>
              <a:t>
</a:t>
            </a:r>
            <a:r>
              <a:rPr lang="en-US" sz="1200" b="true">
                <a:latin typeface="Arial"/>
              </a:rPr>
              <a:t>Time Period Covered</a:t>
            </a:r>
            <a:r>
              <a:rPr lang="en-US" sz="1200" b="false">
                <a:latin typeface="Arial"/>
              </a:rPr>
              <a:t> </a:t>
            </a:r>
            <a:r>
              <a:rPr lang="en-US" sz="1200" b="false">
                <a:latin typeface="Arial"/>
              </a:rPr>
              <a:t>19th Century CE</a:t>
            </a:r>
            <a:r>
              <a:rPr lang="en-US" sz="1200">
                <a:latin typeface="Arial"/>
              </a:rPr>
              <a:t>
</a:t>
            </a:r>
            <a:r>
              <a:rPr lang="en-US" sz="1200" b="true">
                <a:latin typeface="Arial"/>
              </a:rPr>
              <a:t>Places Covered</a:t>
            </a:r>
            <a:r>
              <a:rPr lang="en-US" sz="1200" b="false">
                <a:latin typeface="Arial"/>
              </a:rPr>
              <a:t> </a:t>
            </a:r>
            <a:r>
              <a:rPr lang="en-US" sz="1200" b="false">
                <a:latin typeface="Arial"/>
              </a:rPr>
              <a:t>England: Dorset: Cranborne</a:t>
            </a:r>
            <a:r>
              <a:rPr lang="en-US" sz="1200">
                <a:latin typeface="Arial"/>
              </a:rPr>
              <a:t>
</a:t>
            </a:r>
            <a:r>
              <a:rPr lang="en-US" sz="1200" b="true">
                <a:latin typeface="Arial"/>
              </a:rPr>
              <a:t>Item Height</a:t>
            </a:r>
            <a:r>
              <a:rPr lang="en-US" sz="1200" b="false">
                <a:latin typeface="Arial"/>
              </a:rPr>
              <a:t> </a:t>
            </a:r>
            <a:r>
              <a:rPr lang="en-US" sz="1200" b="false">
                <a:latin typeface="Arial"/>
              </a:rPr>
              <a:t>330 mm</a:t>
            </a:r>
            <a:r>
              <a:rPr lang="en-US" sz="1200">
                <a:latin typeface="Arial"/>
              </a:rPr>
              <a:t>
</a:t>
            </a:r>
            <a:r>
              <a:rPr lang="en-US" sz="1200" b="true">
                <a:latin typeface="Arial"/>
              </a:rPr>
              <a:t>Item Width</a:t>
            </a:r>
            <a:r>
              <a:rPr lang="en-US" sz="1200" b="false">
                <a:latin typeface="Arial"/>
              </a:rPr>
              <a:t> </a:t>
            </a:r>
            <a:r>
              <a:rPr lang="en-US" sz="1200" b="false">
                <a:latin typeface="Arial"/>
              </a:rPr>
              <a:t>208 mm</a:t>
            </a:r>
            <a:r>
              <a:rPr lang="en-US" sz="1200">
                <a:latin typeface="Arial"/>
              </a:rPr>
              <a:t>
</a:t>
            </a:r>
            <a:r>
              <a:rPr lang="en-US" sz="1200" b="true">
                <a:latin typeface="Arial"/>
              </a:rPr>
              <a:t>Current Repository</a:t>
            </a:r>
            <a:r>
              <a:rPr lang="en-US" sz="1200" b="false">
                <a:latin typeface="Arial"/>
              </a:rPr>
              <a:t> </a:t>
            </a:r>
            <a:r>
              <a:rPr lang="en-US" sz="1200" b="false">
                <a:latin typeface="Arial"/>
              </a:rPr>
              <a:t>The University of Manchester Library, U.K.</a:t>
            </a:r>
            <a:r>
              <a:rPr lang="en-US" sz="1200">
                <a:latin typeface="Arial"/>
              </a:rPr>
              <a:t>
</a:t>
            </a:r>
            <a:r>
              <a:rPr lang="en-US" sz="1200" b="true">
                <a:latin typeface="Arial"/>
              </a:rPr>
              <a:t>Rights Holder - Image</a:t>
            </a:r>
            <a:r>
              <a:rPr lang="en-US" sz="1200" b="false">
                <a:latin typeface="Arial"/>
              </a:rPr>
              <a:t> </a:t>
            </a:r>
            <a:r>
              <a:rPr lang="en-US" sz="1200" b="false">
                <a:latin typeface="Arial"/>
              </a:rPr>
              <a:t>University of Manchester Library</a:t>
            </a:r>
            <a:r>
              <a:rPr lang="en-US" sz="1200">
                <a:latin typeface="Arial"/>
              </a:rPr>
              <a:t>
</a:t>
            </a:r>
            <a:r>
              <a:rPr lang="en-US" sz="1200" b="true">
                <a:latin typeface="Arial"/>
              </a:rPr>
              <a:t>Rights holder - Work</a:t>
            </a:r>
            <a:r>
              <a:rPr lang="en-US" sz="1200" b="false">
                <a:latin typeface="Arial"/>
              </a:rPr>
              <a:t> </a:t>
            </a:r>
            <a:r>
              <a:rPr lang="en-US" sz="1200" b="false">
                <a:latin typeface="Arial"/>
              </a:rPr>
              <a:t>The University of Manchester Library</a:t>
            </a:r>
            <a:r>
              <a:rPr lang="en-US" sz="1200">
                <a:latin typeface="Arial"/>
              </a:rPr>
              <a:t>
</a:t>
            </a:r>
            <a:r>
              <a:rPr lang="en-US" sz="1200" b="true">
                <a:latin typeface="Arial"/>
              </a:rPr>
              <a:t>Access Rights</a:t>
            </a:r>
            <a:r>
              <a:rPr lang="en-US" sz="1200" b="false">
                <a:latin typeface="Arial"/>
              </a:rPr>
              <a:t> </a:t>
            </a:r>
            <a:r>
              <a:rPr lang="en-US" sz="1200" b="false">
                <a:latin typeface="Arial"/>
              </a:rPr>
              <a:t>&lt;a rel="license" href="http://creativecommons.org/licenses/by-nc-sa/4.0/"&gt;&lt;img alt="Creative Commons License" style="border-width:0" src="https://i.creativecommons.org/l/by-nc-sa/4.0/88x31.png"&gt;&lt;/a&gt;</a:t>
            </a:r>
            <a:r>
              <a:rPr lang="en-US" sz="1200">
                <a:latin typeface="Arial"/>
              </a:rPr>
              <a:t>
</a:t>
            </a:r>
            <a:r>
              <a:rPr lang="en-US" sz="1200" b="true">
                <a:latin typeface="Arial"/>
              </a:rPr>
              <a:t>Date Captured (yyyy-mm-dd)</a:t>
            </a:r>
            <a:r>
              <a:rPr lang="en-US" sz="1200" b="false">
                <a:latin typeface="Arial"/>
              </a:rPr>
              <a:t> </a:t>
            </a:r>
            <a:r>
              <a:rPr lang="en-US" sz="1200" b="false">
                <a:latin typeface="Arial"/>
              </a:rPr>
              <a:t>2007-11-02</a:t>
            </a:r>
            <a:r>
              <a:rPr lang="en-US" sz="1200">
                <a:latin typeface="Arial"/>
              </a:rPr>
              <a:t>
</a:t>
            </a:r>
            <a:r>
              <a:rPr lang="en-US" sz="1200" b="true">
                <a:latin typeface="Arial"/>
              </a:rPr>
              <a:t>Image Creation Technique</a:t>
            </a:r>
            <a:r>
              <a:rPr lang="en-US" sz="1200" b="false">
                <a:latin typeface="Arial"/>
              </a:rPr>
              <a:t> </a:t>
            </a:r>
            <a:r>
              <a:rPr lang="en-US" sz="1200" b="false">
                <a:latin typeface="Arial"/>
              </a:rPr>
              <a:t>Digital capture by Gten</a:t>
            </a:r>
            <a:r>
              <a:rPr lang="en-US" sz="1200">
                <a:latin typeface="Arial"/>
              </a:rPr>
              <a:t>
</a:t>
            </a:r>
            <a:r>
              <a:rPr lang="en-US" sz="1200" b="true">
                <a:latin typeface="Arial"/>
              </a:rPr>
              <a:t>Date Image Added (yyyy-mm)</a:t>
            </a:r>
            <a:r>
              <a:rPr lang="en-US" sz="1200" b="false">
                <a:latin typeface="Arial"/>
              </a:rPr>
              <a:t> </a:t>
            </a:r>
            <a:r>
              <a:rPr lang="en-US" sz="1200" b="false">
                <a:latin typeface="Arial"/>
              </a:rPr>
              <a:t>2008-01</a:t>
            </a:r>
            <a:r>
              <a:rPr lang="en-US" sz="1200">
                <a:latin typeface="Arial"/>
              </a:rPr>
              <a:t>
</a:t>
            </a:r>
            <a:r>
              <a:rPr lang="en-US" sz="1200" b="true">
                <a:latin typeface="Arial"/>
              </a:rPr>
              <a:t>Metadata Language</a:t>
            </a:r>
            <a:r>
              <a:rPr lang="en-US" sz="1200" b="false">
                <a:latin typeface="Arial"/>
              </a:rPr>
              <a:t> </a:t>
            </a:r>
            <a:r>
              <a:rPr lang="en-US" sz="1200" b="false">
                <a:latin typeface="Arial"/>
              </a:rPr>
              <a:t>eng-GB</a:t>
            </a:r>
            <a:r>
              <a:rPr lang="en-US" sz="1200">
                <a:latin typeface="Arial"/>
              </a:rPr>
              <a:t>
</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terms:modified xsi:type="dcterms:W3CDTF">2011-08-01T06:04:30Z</dcterms:modified>
  <cp:revision>1</cp:revision>
</cp:coreProperties>
</file>