
<file path=[Content_Types].xml><?xml version="1.0" encoding="utf-8"?>
<Types xmlns="http://schemas.openxmlformats.org/package/2006/content-types">
  <Default ContentType="image/jpeg" Extension="jpe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Lst>
  <p:sldSz cx="16256000" cy="9144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jpe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jpe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jpe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jpe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jpe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jpe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8.jpe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9.jpe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jpe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1.jpe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5359400" y="0"/>
            <a:ext cx="5524500" cy="9144000"/>
          </a:xfrm>
          <a:prstGeom prst="rect">
            <a:avLst/>
          </a:prstGeom>
        </p:spPr>
      </p:pic>
      <p:sp>
        <p:nvSpPr>
          <p:cNvPr name="TextBox 3" id="3"/>
          <p:cNvSpPr txBox="true"/>
          <p:nvPr/>
        </p:nvSpPr>
        <p:spPr>
          <a:xfrm>
            <a:off x="0" y="9144000"/>
            <a:ext cx="16256000" cy="54483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JRL17110467</a:t>
            </a:r>
            <a:r>
              <a:rPr lang="en-US" sz="1200">
                <a:latin typeface="Arial"/>
              </a:rPr>
              <a:t>
</a:t>
            </a:r>
            <a:r>
              <a:rPr lang="en-US" sz="1200" b="true">
                <a:latin typeface="Arial"/>
              </a:rPr>
              <a:t>Reference Number</a:t>
            </a:r>
            <a:r>
              <a:rPr lang="en-US" sz="1200" b="false">
                <a:latin typeface="Arial"/>
              </a:rPr>
              <a:t> </a:t>
            </a:r>
            <a:r>
              <a:rPr lang="en-US" sz="1200" b="false">
                <a:latin typeface="Arial"/>
              </a:rPr>
              <a:t>VPH.5.67</a:t>
            </a:r>
            <a:r>
              <a:rPr lang="en-US" sz="1200">
                <a:latin typeface="Arial"/>
              </a:rPr>
              <a:t>
</a:t>
            </a:r>
            <a:r>
              <a:rPr lang="en-US" sz="1200" b="true">
                <a:latin typeface="Arial"/>
              </a:rPr>
              <a:t>Image Title</a:t>
            </a:r>
            <a:r>
              <a:rPr lang="en-US" sz="1200" b="false">
                <a:latin typeface="Arial"/>
              </a:rPr>
              <a:t> </a:t>
            </a:r>
            <a:r>
              <a:rPr lang="en-US" sz="1200" b="false">
                <a:latin typeface="Arial"/>
              </a:rPr>
              <a:t>Lady Gardeners, Marquis of Downshire's Estate</a:t>
            </a:r>
            <a:r>
              <a:rPr lang="en-US" sz="1200">
                <a:latin typeface="Arial"/>
              </a:rPr>
              <a:t>
</a:t>
            </a:r>
            <a:r>
              <a:rPr lang="en-US" sz="1200" b="true">
                <a:latin typeface="Arial"/>
              </a:rPr>
              <a:t>Parent Work Title</a:t>
            </a:r>
            <a:r>
              <a:rPr lang="en-US" sz="1200" b="false">
                <a:latin typeface="Arial"/>
              </a:rPr>
              <a:t> </a:t>
            </a:r>
            <a:r>
              <a:rPr lang="en-US" sz="1200" b="false">
                <a:latin typeface="Arial"/>
              </a:rPr>
              <a:t>Album of women's work in wartime</a:t>
            </a:r>
            <a:r>
              <a:rPr lang="en-US" sz="1200">
                <a:latin typeface="Arial"/>
              </a:rPr>
              <a:t>
</a:t>
            </a:r>
            <a:r>
              <a:rPr lang="en-US" sz="1200" b="true">
                <a:latin typeface="Arial"/>
              </a:rPr>
              <a:t>Creator</a:t>
            </a:r>
            <a:r>
              <a:rPr lang="en-US" sz="1200" b="false">
                <a:latin typeface="Arial"/>
              </a:rPr>
              <a:t> </a:t>
            </a:r>
            <a:r>
              <a:rPr lang="en-US" sz="1200" b="false">
                <a:latin typeface="Arial"/>
              </a:rPr>
              <a:t>Reavil, Mr Arthur</a:t>
            </a:r>
            <a:r>
              <a:rPr lang="en-US" sz="1200">
                <a:latin typeface="Arial"/>
              </a:rPr>
              <a:t>
</a:t>
            </a:r>
            <a:r>
              <a:rPr lang="en-US" sz="1200" b="true">
                <a:latin typeface="Arial"/>
              </a:rPr>
              <a:t>Creator Role</a:t>
            </a:r>
            <a:r>
              <a:rPr lang="en-US" sz="1200" b="false">
                <a:latin typeface="Arial"/>
              </a:rPr>
              <a:t> </a:t>
            </a:r>
            <a:r>
              <a:rPr lang="en-US" sz="1200" b="false">
                <a:latin typeface="Arial"/>
              </a:rPr>
              <a:t>Photographer</a:t>
            </a:r>
            <a:r>
              <a:rPr lang="en-US" sz="1200">
                <a:latin typeface="Arial"/>
              </a:rPr>
              <a:t>
</a:t>
            </a:r>
            <a:r>
              <a:rPr lang="en-US" sz="1200" b="true">
                <a:latin typeface="Arial"/>
              </a:rPr>
              <a:t>Date Created</a:t>
            </a:r>
            <a:r>
              <a:rPr lang="en-US" sz="1200" b="false">
                <a:latin typeface="Arial"/>
              </a:rPr>
              <a:t> </a:t>
            </a:r>
            <a:r>
              <a:rPr lang="en-US" sz="1200" b="false">
                <a:latin typeface="Arial"/>
              </a:rPr>
              <a:t>1914-1919</a:t>
            </a:r>
            <a:r>
              <a:rPr lang="en-US" sz="1200">
                <a:latin typeface="Arial"/>
              </a:rPr>
              <a:t>
</a:t>
            </a:r>
            <a:r>
              <a:rPr lang="en-US" sz="1200" b="true">
                <a:latin typeface="Arial"/>
              </a:rPr>
              <a:t>Description</a:t>
            </a:r>
            <a:r>
              <a:rPr lang="en-US" sz="1200" b="false">
                <a:latin typeface="Arial"/>
              </a:rPr>
              <a:t> </a:t>
            </a:r>
            <a:r>
              <a:rPr lang="en-US" sz="1200" b="false">
                <a:latin typeface="Arial"/>
              </a:rPr>
              <a:t>Woman wearing an overall over her clothes holding a watering can and watering a pot plant.</a:t>
            </a:r>
            <a:r>
              <a:rPr lang="en-US" sz="1200">
                <a:latin typeface="Arial"/>
              </a:rPr>
              <a:t>
</a:t>
            </a:r>
            <a:r>
              <a:rPr lang="en-US" sz="1200" b="true">
                <a:latin typeface="Arial"/>
              </a:rPr>
              <a:t>Keyword</a:t>
            </a:r>
            <a:r>
              <a:rPr lang="en-US" sz="1200" b="false">
                <a:latin typeface="Arial"/>
              </a:rPr>
              <a:t> </a:t>
            </a:r>
            <a:r>
              <a:rPr lang="en-US" sz="1200" b="false">
                <a:latin typeface="Arial"/>
              </a:rPr>
              <a:t>World War; First World War; Homefront; Gardening; Farming.</a:t>
            </a:r>
            <a:r>
              <a:rPr lang="en-US" sz="1200">
                <a:latin typeface="Arial"/>
              </a:rPr>
              <a:t>
</a:t>
            </a:r>
            <a:r>
              <a:rPr lang="en-US" sz="1200" b="true">
                <a:latin typeface="Arial"/>
              </a:rPr>
              <a:t>Subject</a:t>
            </a:r>
            <a:r>
              <a:rPr lang="en-US" sz="1200" b="false">
                <a:latin typeface="Arial"/>
              </a:rPr>
              <a:t> </a:t>
            </a:r>
            <a:r>
              <a:rPr lang="en-US" sz="1200" b="false">
                <a:latin typeface="Arial"/>
              </a:rPr>
              <a:t>World War, 1914-1918</a:t>
            </a:r>
            <a:r>
              <a:rPr lang="en-US" sz="1200">
                <a:latin typeface="Arial"/>
              </a:rPr>
              <a:t>
</a:t>
            </a:r>
            <a:r>
              <a:rPr lang="en-US" sz="1200" b="true">
                <a:latin typeface="Arial"/>
              </a:rPr>
              <a:t>Subject</a:t>
            </a:r>
            <a:r>
              <a:rPr lang="en-US" sz="1200" b="false">
                <a:latin typeface="Arial"/>
              </a:rPr>
              <a:t> </a:t>
            </a:r>
            <a:r>
              <a:rPr lang="en-US" sz="1200" b="false">
                <a:latin typeface="Arial"/>
              </a:rPr>
              <a:t>Photography--History--20th century</a:t>
            </a:r>
            <a:r>
              <a:rPr lang="en-US" sz="1200">
                <a:latin typeface="Arial"/>
              </a:rPr>
              <a:t>
</a:t>
            </a:r>
            <a:r>
              <a:rPr lang="en-US" sz="1200" b="true">
                <a:latin typeface="Arial"/>
              </a:rPr>
              <a:t>Subject</a:t>
            </a:r>
            <a:r>
              <a:rPr lang="en-US" sz="1200" b="false">
                <a:latin typeface="Arial"/>
              </a:rPr>
              <a:t> </a:t>
            </a:r>
            <a:r>
              <a:rPr lang="en-US" sz="1200" b="false">
                <a:latin typeface="Arial"/>
              </a:rPr>
              <a:t>World War, 1914-1918--Photographs</a:t>
            </a:r>
            <a:r>
              <a:rPr lang="en-US" sz="1200">
                <a:latin typeface="Arial"/>
              </a:rPr>
              <a:t>
</a:t>
            </a:r>
            <a:r>
              <a:rPr lang="en-US" sz="1200" b="true">
                <a:latin typeface="Arial"/>
              </a:rPr>
              <a:t>Category of Material</a:t>
            </a:r>
            <a:r>
              <a:rPr lang="en-US" sz="1200" b="false">
                <a:latin typeface="Arial"/>
              </a:rPr>
              <a:t> </a:t>
            </a:r>
            <a:r>
              <a:rPr lang="en-US" sz="1200" b="false">
                <a:latin typeface="Arial"/>
              </a:rPr>
              <a:t>Photography</a:t>
            </a:r>
            <a:r>
              <a:rPr lang="en-US" sz="1200">
                <a:latin typeface="Arial"/>
              </a:rPr>
              <a:t>
</a:t>
            </a:r>
            <a:r>
              <a:rPr lang="en-US" sz="1200" b="true">
                <a:latin typeface="Arial"/>
              </a:rPr>
              <a:t>Sub-Category</a:t>
            </a:r>
            <a:r>
              <a:rPr lang="en-US" sz="1200" b="false">
                <a:latin typeface="Arial"/>
              </a:rPr>
              <a:t> </a:t>
            </a:r>
            <a:r>
              <a:rPr lang="en-US" sz="1200" b="false">
                <a:latin typeface="Arial"/>
              </a:rPr>
              <a:t>Analogue photography</a:t>
            </a:r>
            <a:r>
              <a:rPr lang="en-US" sz="1200">
                <a:latin typeface="Arial"/>
              </a:rPr>
              <a:t>
</a:t>
            </a:r>
            <a:r>
              <a:rPr lang="en-US" sz="1200" b="true">
                <a:latin typeface="Arial"/>
              </a:rPr>
              <a:t>Technique Used</a:t>
            </a:r>
            <a:r>
              <a:rPr lang="en-US" sz="1200" b="false">
                <a:latin typeface="Arial"/>
              </a:rPr>
              <a:t> </a:t>
            </a:r>
            <a:r>
              <a:rPr lang="en-US" sz="1200" b="false">
                <a:latin typeface="Arial"/>
              </a:rPr>
              <a:t>Gelatin silver prints</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20th Century CE</a:t>
            </a:r>
            <a:r>
              <a:rPr lang="en-US" sz="1200">
                <a:latin typeface="Arial"/>
              </a:rPr>
              <a:t>
</a:t>
            </a:r>
            <a:r>
              <a:rPr lang="en-US" sz="1200" b="true">
                <a:latin typeface="Arial"/>
              </a:rPr>
              <a:t>Item Height</a:t>
            </a:r>
            <a:r>
              <a:rPr lang="en-US" sz="1200" b="false">
                <a:latin typeface="Arial"/>
              </a:rPr>
              <a:t> </a:t>
            </a:r>
            <a:r>
              <a:rPr lang="en-US" sz="1200" b="false">
                <a:latin typeface="Arial"/>
              </a:rPr>
              <a:t>94 mm</a:t>
            </a:r>
            <a:r>
              <a:rPr lang="en-US" sz="1200">
                <a:latin typeface="Arial"/>
              </a:rPr>
              <a:t>
</a:t>
            </a:r>
            <a:r>
              <a:rPr lang="en-US" sz="1200" b="true">
                <a:latin typeface="Arial"/>
              </a:rPr>
              <a:t>Item Width</a:t>
            </a:r>
            <a:r>
              <a:rPr lang="en-US" sz="1200" b="false">
                <a:latin typeface="Arial"/>
              </a:rPr>
              <a:t> </a:t>
            </a:r>
            <a:r>
              <a:rPr lang="en-US" sz="1200" b="false">
                <a:latin typeface="Arial"/>
              </a:rPr>
              <a:t>68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Mr &amp; Mrs Burleigh, former owners</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Bibliography</a:t>
            </a:r>
            <a:r>
              <a:rPr lang="en-US" sz="1200" b="false">
                <a:latin typeface="Arial"/>
              </a:rPr>
              <a:t> </a:t>
            </a:r>
            <a:r>
              <a:rPr lang="en-US" sz="1200" b="false">
                <a:latin typeface="Arial"/>
              </a:rPr>
              <a:t>&lt;A href="https://luna.manchester.ac.uk/luna/servlet/s/61020q"&gt;Album of Women's Work in Wartime.&lt;/a&gt;</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2017-11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3403600" y="0"/>
            <a:ext cx="9436100" cy="9144000"/>
          </a:xfrm>
          <a:prstGeom prst="rect">
            <a:avLst/>
          </a:prstGeom>
        </p:spPr>
      </p:pic>
      <p:sp>
        <p:nvSpPr>
          <p:cNvPr name="TextBox 3" id="3"/>
          <p:cNvSpPr txBox="true"/>
          <p:nvPr/>
        </p:nvSpPr>
        <p:spPr>
          <a:xfrm>
            <a:off x="0" y="9144000"/>
            <a:ext cx="16256000" cy="59055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JRL17110491</a:t>
            </a:r>
            <a:r>
              <a:rPr lang="en-US" sz="1200">
                <a:latin typeface="Arial"/>
              </a:rPr>
              <a:t>
</a:t>
            </a:r>
            <a:r>
              <a:rPr lang="en-US" sz="1200" b="true">
                <a:latin typeface="Arial"/>
              </a:rPr>
              <a:t>Reference Number</a:t>
            </a:r>
            <a:r>
              <a:rPr lang="en-US" sz="1200" b="false">
                <a:latin typeface="Arial"/>
              </a:rPr>
              <a:t> </a:t>
            </a:r>
            <a:r>
              <a:rPr lang="en-US" sz="1200" b="false">
                <a:latin typeface="Arial"/>
              </a:rPr>
              <a:t>VPH.5.91</a:t>
            </a:r>
            <a:r>
              <a:rPr lang="en-US" sz="1200">
                <a:latin typeface="Arial"/>
              </a:rPr>
              <a:t>
</a:t>
            </a:r>
            <a:r>
              <a:rPr lang="en-US" sz="1200" b="true">
                <a:latin typeface="Arial"/>
              </a:rPr>
              <a:t>Image Title</a:t>
            </a:r>
            <a:r>
              <a:rPr lang="en-US" sz="1200" b="false">
                <a:latin typeface="Arial"/>
              </a:rPr>
              <a:t> </a:t>
            </a:r>
            <a:r>
              <a:rPr lang="en-US" sz="1200" b="false">
                <a:latin typeface="Arial"/>
              </a:rPr>
              <a:t>A.S.C. Drivers, Fulham Depot</a:t>
            </a:r>
            <a:r>
              <a:rPr lang="en-US" sz="1200">
                <a:latin typeface="Arial"/>
              </a:rPr>
              <a:t>
</a:t>
            </a:r>
            <a:r>
              <a:rPr lang="en-US" sz="1200" b="true">
                <a:latin typeface="Arial"/>
              </a:rPr>
              <a:t>Parent Work Title</a:t>
            </a:r>
            <a:r>
              <a:rPr lang="en-US" sz="1200" b="false">
                <a:latin typeface="Arial"/>
              </a:rPr>
              <a:t> </a:t>
            </a:r>
            <a:r>
              <a:rPr lang="en-US" sz="1200" b="false">
                <a:latin typeface="Arial"/>
              </a:rPr>
              <a:t>Album of women's work in wartime</a:t>
            </a:r>
            <a:r>
              <a:rPr lang="en-US" sz="1200">
                <a:latin typeface="Arial"/>
              </a:rPr>
              <a:t>
</a:t>
            </a:r>
            <a:r>
              <a:rPr lang="en-US" sz="1200" b="true">
                <a:latin typeface="Arial"/>
              </a:rPr>
              <a:t>Creator</a:t>
            </a:r>
            <a:r>
              <a:rPr lang="en-US" sz="1200" b="false">
                <a:latin typeface="Arial"/>
              </a:rPr>
              <a:t> </a:t>
            </a:r>
            <a:r>
              <a:rPr lang="en-US" sz="1200" b="false">
                <a:latin typeface="Arial"/>
              </a:rPr>
              <a:t>Reavil, Mr Arthur</a:t>
            </a:r>
            <a:r>
              <a:rPr lang="en-US" sz="1200">
                <a:latin typeface="Arial"/>
              </a:rPr>
              <a:t>
</a:t>
            </a:r>
            <a:r>
              <a:rPr lang="en-US" sz="1200" b="true">
                <a:latin typeface="Arial"/>
              </a:rPr>
              <a:t>Creator Role</a:t>
            </a:r>
            <a:r>
              <a:rPr lang="en-US" sz="1200" b="false">
                <a:latin typeface="Arial"/>
              </a:rPr>
              <a:t> </a:t>
            </a:r>
            <a:r>
              <a:rPr lang="en-US" sz="1200" b="false">
                <a:latin typeface="Arial"/>
              </a:rPr>
              <a:t>Photographer</a:t>
            </a:r>
            <a:r>
              <a:rPr lang="en-US" sz="1200">
                <a:latin typeface="Arial"/>
              </a:rPr>
              <a:t>
</a:t>
            </a:r>
            <a:r>
              <a:rPr lang="en-US" sz="1200" b="true">
                <a:latin typeface="Arial"/>
              </a:rPr>
              <a:t>Date Created</a:t>
            </a:r>
            <a:r>
              <a:rPr lang="en-US" sz="1200" b="false">
                <a:latin typeface="Arial"/>
              </a:rPr>
              <a:t> </a:t>
            </a:r>
            <a:r>
              <a:rPr lang="en-US" sz="1200" b="false">
                <a:latin typeface="Arial"/>
              </a:rPr>
              <a:t>1914-1919</a:t>
            </a:r>
            <a:r>
              <a:rPr lang="en-US" sz="1200">
                <a:latin typeface="Arial"/>
              </a:rPr>
              <a:t>
</a:t>
            </a:r>
            <a:r>
              <a:rPr lang="en-US" sz="1200" b="true">
                <a:latin typeface="Arial"/>
              </a:rPr>
              <a:t>Description</a:t>
            </a:r>
            <a:r>
              <a:rPr lang="en-US" sz="1200" b="false">
                <a:latin typeface="Arial"/>
              </a:rPr>
              <a:t> </a:t>
            </a:r>
            <a:r>
              <a:rPr lang="en-US" sz="1200" b="false">
                <a:latin typeface="Arial"/>
              </a:rPr>
              <a:t>Six women dressed in unifrom sit and stand around the front of a vehicle. The vehicle has a large white cirle paited on its side with a cross in the middle. The A.S.C. (Army Service Corps.) supplied food, eqipment, ammunition, horses and vehicles to the military. In 1918 it had become the Royal Army Service Corps, laterly known as the Royal Logistics Corps.</a:t>
            </a:r>
            <a:r>
              <a:rPr lang="en-US" sz="1200">
                <a:latin typeface="Arial"/>
              </a:rPr>
              <a:t>
</a:t>
            </a:r>
            <a:r>
              <a:rPr lang="en-US" sz="1200" b="true">
                <a:latin typeface="Arial"/>
              </a:rPr>
              <a:t>Keyword</a:t>
            </a:r>
            <a:r>
              <a:rPr lang="en-US" sz="1200" b="false">
                <a:latin typeface="Arial"/>
              </a:rPr>
              <a:t> </a:t>
            </a:r>
            <a:r>
              <a:rPr lang="en-US" sz="1200" b="false">
                <a:latin typeface="Arial"/>
              </a:rPr>
              <a:t>World War; First World War; Homefront.</a:t>
            </a:r>
            <a:r>
              <a:rPr lang="en-US" sz="1200">
                <a:latin typeface="Arial"/>
              </a:rPr>
              <a:t>
</a:t>
            </a:r>
            <a:r>
              <a:rPr lang="en-US" sz="1200" b="true">
                <a:latin typeface="Arial"/>
              </a:rPr>
              <a:t>Subject</a:t>
            </a:r>
            <a:r>
              <a:rPr lang="en-US" sz="1200" b="false">
                <a:latin typeface="Arial"/>
              </a:rPr>
              <a:t> </a:t>
            </a:r>
            <a:r>
              <a:rPr lang="en-US" sz="1200" b="false">
                <a:latin typeface="Arial"/>
              </a:rPr>
              <a:t>World War, 1914-1918</a:t>
            </a:r>
            <a:r>
              <a:rPr lang="en-US" sz="1200">
                <a:latin typeface="Arial"/>
              </a:rPr>
              <a:t>
</a:t>
            </a:r>
            <a:r>
              <a:rPr lang="en-US" sz="1200" b="true">
                <a:latin typeface="Arial"/>
              </a:rPr>
              <a:t>Subject</a:t>
            </a:r>
            <a:r>
              <a:rPr lang="en-US" sz="1200" b="false">
                <a:latin typeface="Arial"/>
              </a:rPr>
              <a:t> </a:t>
            </a:r>
            <a:r>
              <a:rPr lang="en-US" sz="1200" b="false">
                <a:latin typeface="Arial"/>
              </a:rPr>
              <a:t>Photography--History--20th century</a:t>
            </a:r>
            <a:r>
              <a:rPr lang="en-US" sz="1200">
                <a:latin typeface="Arial"/>
              </a:rPr>
              <a:t>
</a:t>
            </a:r>
            <a:r>
              <a:rPr lang="en-US" sz="1200" b="true">
                <a:latin typeface="Arial"/>
              </a:rPr>
              <a:t>Subject</a:t>
            </a:r>
            <a:r>
              <a:rPr lang="en-US" sz="1200" b="false">
                <a:latin typeface="Arial"/>
              </a:rPr>
              <a:t> </a:t>
            </a:r>
            <a:r>
              <a:rPr lang="en-US" sz="1200" b="false">
                <a:latin typeface="Arial"/>
              </a:rPr>
              <a:t>World War, 1914-1918--Photographs</a:t>
            </a:r>
            <a:r>
              <a:rPr lang="en-US" sz="1200">
                <a:latin typeface="Arial"/>
              </a:rPr>
              <a:t>
</a:t>
            </a:r>
            <a:r>
              <a:rPr lang="en-US" sz="1200" b="true">
                <a:latin typeface="Arial"/>
              </a:rPr>
              <a:t>Category of Material</a:t>
            </a:r>
            <a:r>
              <a:rPr lang="en-US" sz="1200" b="false">
                <a:latin typeface="Arial"/>
              </a:rPr>
              <a:t> </a:t>
            </a:r>
            <a:r>
              <a:rPr lang="en-US" sz="1200" b="false">
                <a:latin typeface="Arial"/>
              </a:rPr>
              <a:t>Photography</a:t>
            </a:r>
            <a:r>
              <a:rPr lang="en-US" sz="1200">
                <a:latin typeface="Arial"/>
              </a:rPr>
              <a:t>
</a:t>
            </a:r>
            <a:r>
              <a:rPr lang="en-US" sz="1200" b="true">
                <a:latin typeface="Arial"/>
              </a:rPr>
              <a:t>Sub-Category</a:t>
            </a:r>
            <a:r>
              <a:rPr lang="en-US" sz="1200" b="false">
                <a:latin typeface="Arial"/>
              </a:rPr>
              <a:t> </a:t>
            </a:r>
            <a:r>
              <a:rPr lang="en-US" sz="1200" b="false">
                <a:latin typeface="Arial"/>
              </a:rPr>
              <a:t>Analogue photography</a:t>
            </a:r>
            <a:r>
              <a:rPr lang="en-US" sz="1200">
                <a:latin typeface="Arial"/>
              </a:rPr>
              <a:t>
</a:t>
            </a:r>
            <a:r>
              <a:rPr lang="en-US" sz="1200" b="true">
                <a:latin typeface="Arial"/>
              </a:rPr>
              <a:t>Technique Used</a:t>
            </a:r>
            <a:r>
              <a:rPr lang="en-US" sz="1200" b="false">
                <a:latin typeface="Arial"/>
              </a:rPr>
              <a:t> </a:t>
            </a:r>
            <a:r>
              <a:rPr lang="en-US" sz="1200" b="false">
                <a:latin typeface="Arial"/>
              </a:rPr>
              <a:t>Gelatin silver prints</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Creation Site</a:t>
            </a:r>
            <a:r>
              <a:rPr lang="en-US" sz="1200" b="false">
                <a:latin typeface="Arial"/>
              </a:rPr>
              <a:t> </a:t>
            </a:r>
            <a:r>
              <a:rPr lang="en-US" sz="1200" b="false">
                <a:latin typeface="Arial"/>
              </a:rPr>
              <a:t>England: London: Fulham</a:t>
            </a:r>
            <a:r>
              <a:rPr lang="en-US" sz="1200">
                <a:latin typeface="Arial"/>
              </a:rPr>
              <a:t>
</a:t>
            </a:r>
            <a:r>
              <a:rPr lang="en-US" sz="1200" b="true">
                <a:latin typeface="Arial"/>
              </a:rPr>
              <a:t>Time Period Covered</a:t>
            </a:r>
            <a:r>
              <a:rPr lang="en-US" sz="1200" b="false">
                <a:latin typeface="Arial"/>
              </a:rPr>
              <a:t> </a:t>
            </a:r>
            <a:r>
              <a:rPr lang="en-US" sz="1200" b="false">
                <a:latin typeface="Arial"/>
              </a:rPr>
              <a:t>20th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London: Fulham</a:t>
            </a:r>
            <a:r>
              <a:rPr lang="en-US" sz="1200">
                <a:latin typeface="Arial"/>
              </a:rPr>
              <a:t>
</a:t>
            </a:r>
            <a:r>
              <a:rPr lang="en-US" sz="1200" b="true">
                <a:latin typeface="Arial"/>
              </a:rPr>
              <a:t>Item Height</a:t>
            </a:r>
            <a:r>
              <a:rPr lang="en-US" sz="1200" b="false">
                <a:latin typeface="Arial"/>
              </a:rPr>
              <a:t> </a:t>
            </a:r>
            <a:r>
              <a:rPr lang="en-US" sz="1200" b="false">
                <a:latin typeface="Arial"/>
              </a:rPr>
              <a:t>72 mm</a:t>
            </a:r>
            <a:r>
              <a:rPr lang="en-US" sz="1200">
                <a:latin typeface="Arial"/>
              </a:rPr>
              <a:t>
</a:t>
            </a:r>
            <a:r>
              <a:rPr lang="en-US" sz="1200" b="true">
                <a:latin typeface="Arial"/>
              </a:rPr>
              <a:t>Item Width</a:t>
            </a:r>
            <a:r>
              <a:rPr lang="en-US" sz="1200" b="false">
                <a:latin typeface="Arial"/>
              </a:rPr>
              <a:t> </a:t>
            </a:r>
            <a:r>
              <a:rPr lang="en-US" sz="1200" b="false">
                <a:latin typeface="Arial"/>
              </a:rPr>
              <a:t>99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Mr &amp; Mrs Burleigh, former owners</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Bibliography</a:t>
            </a:r>
            <a:r>
              <a:rPr lang="en-US" sz="1200" b="false">
                <a:latin typeface="Arial"/>
              </a:rPr>
              <a:t> </a:t>
            </a:r>
            <a:r>
              <a:rPr lang="en-US" sz="1200" b="false">
                <a:latin typeface="Arial"/>
              </a:rPr>
              <a:t>&lt;A href="https://luna.manchester.ac.uk/luna/servlet/s/61020q"&gt;Album of Women's Work in Wartime.&lt;/a&gt;</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2017-11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5372100" y="0"/>
            <a:ext cx="5499100" cy="9144000"/>
          </a:xfrm>
          <a:prstGeom prst="rect">
            <a:avLst/>
          </a:prstGeom>
        </p:spPr>
      </p:pic>
      <p:sp>
        <p:nvSpPr>
          <p:cNvPr name="TextBox 3" id="3"/>
          <p:cNvSpPr txBox="true"/>
          <p:nvPr/>
        </p:nvSpPr>
        <p:spPr>
          <a:xfrm>
            <a:off x="0" y="9144000"/>
            <a:ext cx="16256000" cy="59055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JRL17110494</a:t>
            </a:r>
            <a:r>
              <a:rPr lang="en-US" sz="1200">
                <a:latin typeface="Arial"/>
              </a:rPr>
              <a:t>
</a:t>
            </a:r>
            <a:r>
              <a:rPr lang="en-US" sz="1200" b="true">
                <a:latin typeface="Arial"/>
              </a:rPr>
              <a:t>Reference Number</a:t>
            </a:r>
            <a:r>
              <a:rPr lang="en-US" sz="1200" b="false">
                <a:latin typeface="Arial"/>
              </a:rPr>
              <a:t> </a:t>
            </a:r>
            <a:r>
              <a:rPr lang="en-US" sz="1200" b="false">
                <a:latin typeface="Arial"/>
              </a:rPr>
              <a:t>VPH.5.94</a:t>
            </a:r>
            <a:r>
              <a:rPr lang="en-US" sz="1200">
                <a:latin typeface="Arial"/>
              </a:rPr>
              <a:t>
</a:t>
            </a:r>
            <a:r>
              <a:rPr lang="en-US" sz="1200" b="true">
                <a:latin typeface="Arial"/>
              </a:rPr>
              <a:t>Image Title</a:t>
            </a:r>
            <a:r>
              <a:rPr lang="en-US" sz="1200" b="false">
                <a:latin typeface="Arial"/>
              </a:rPr>
              <a:t> </a:t>
            </a:r>
            <a:r>
              <a:rPr lang="en-US" sz="1200" b="false">
                <a:latin typeface="Arial"/>
              </a:rPr>
              <a:t>Red Cross, Banbury Station. Sailors and Soldiers Free Buffet</a:t>
            </a:r>
            <a:r>
              <a:rPr lang="en-US" sz="1200">
                <a:latin typeface="Arial"/>
              </a:rPr>
              <a:t>
</a:t>
            </a:r>
            <a:r>
              <a:rPr lang="en-US" sz="1200" b="true">
                <a:latin typeface="Arial"/>
              </a:rPr>
              <a:t>Parent Work Title</a:t>
            </a:r>
            <a:r>
              <a:rPr lang="en-US" sz="1200" b="false">
                <a:latin typeface="Arial"/>
              </a:rPr>
              <a:t> </a:t>
            </a:r>
            <a:r>
              <a:rPr lang="en-US" sz="1200" b="false">
                <a:latin typeface="Arial"/>
              </a:rPr>
              <a:t>Album of women's work in wartime</a:t>
            </a:r>
            <a:r>
              <a:rPr lang="en-US" sz="1200">
                <a:latin typeface="Arial"/>
              </a:rPr>
              <a:t>
</a:t>
            </a:r>
            <a:r>
              <a:rPr lang="en-US" sz="1200" b="true">
                <a:latin typeface="Arial"/>
              </a:rPr>
              <a:t>Creator</a:t>
            </a:r>
            <a:r>
              <a:rPr lang="en-US" sz="1200" b="false">
                <a:latin typeface="Arial"/>
              </a:rPr>
              <a:t> </a:t>
            </a:r>
            <a:r>
              <a:rPr lang="en-US" sz="1200" b="false">
                <a:latin typeface="Arial"/>
              </a:rPr>
              <a:t>Reavil, Mr Arthur</a:t>
            </a:r>
            <a:r>
              <a:rPr lang="en-US" sz="1200">
                <a:latin typeface="Arial"/>
              </a:rPr>
              <a:t>
</a:t>
            </a:r>
            <a:r>
              <a:rPr lang="en-US" sz="1200" b="true">
                <a:latin typeface="Arial"/>
              </a:rPr>
              <a:t>Creator Role</a:t>
            </a:r>
            <a:r>
              <a:rPr lang="en-US" sz="1200" b="false">
                <a:latin typeface="Arial"/>
              </a:rPr>
              <a:t> </a:t>
            </a:r>
            <a:r>
              <a:rPr lang="en-US" sz="1200" b="false">
                <a:latin typeface="Arial"/>
              </a:rPr>
              <a:t>Photographer</a:t>
            </a:r>
            <a:r>
              <a:rPr lang="en-US" sz="1200">
                <a:latin typeface="Arial"/>
              </a:rPr>
              <a:t>
</a:t>
            </a:r>
            <a:r>
              <a:rPr lang="en-US" sz="1200" b="true">
                <a:latin typeface="Arial"/>
              </a:rPr>
              <a:t>Date Created</a:t>
            </a:r>
            <a:r>
              <a:rPr lang="en-US" sz="1200" b="false">
                <a:latin typeface="Arial"/>
              </a:rPr>
              <a:t> </a:t>
            </a:r>
            <a:r>
              <a:rPr lang="en-US" sz="1200" b="false">
                <a:latin typeface="Arial"/>
              </a:rPr>
              <a:t>1914-1919</a:t>
            </a:r>
            <a:r>
              <a:rPr lang="en-US" sz="1200">
                <a:latin typeface="Arial"/>
              </a:rPr>
              <a:t>
</a:t>
            </a:r>
            <a:r>
              <a:rPr lang="en-US" sz="1200" b="true">
                <a:latin typeface="Arial"/>
              </a:rPr>
              <a:t>Description</a:t>
            </a:r>
            <a:r>
              <a:rPr lang="en-US" sz="1200" b="false">
                <a:latin typeface="Arial"/>
              </a:rPr>
              <a:t> </a:t>
            </a:r>
            <a:r>
              <a:rPr lang="en-US" sz="1200" b="false">
                <a:latin typeface="Arial"/>
              </a:rPr>
              <a:t>Woman dressed in nurses uniform stands at the side of a train carriage holding a box labelled Troops Refreshment Fund. Leaning out of the third class railway carriage is a woman, wearing a large hat.</a:t>
            </a:r>
            <a:r>
              <a:rPr lang="en-US" sz="1200">
                <a:latin typeface="Arial"/>
              </a:rPr>
              <a:t>
</a:t>
            </a:r>
            <a:r>
              <a:rPr lang="en-US" sz="1200" b="true">
                <a:latin typeface="Arial"/>
              </a:rPr>
              <a:t>Keyword</a:t>
            </a:r>
            <a:r>
              <a:rPr lang="en-US" sz="1200" b="false">
                <a:latin typeface="Arial"/>
              </a:rPr>
              <a:t> </a:t>
            </a:r>
            <a:r>
              <a:rPr lang="en-US" sz="1200" b="false">
                <a:latin typeface="Arial"/>
              </a:rPr>
              <a:t>World War; First World War; Homefront; Railways.</a:t>
            </a:r>
            <a:r>
              <a:rPr lang="en-US" sz="1200">
                <a:latin typeface="Arial"/>
              </a:rPr>
              <a:t>
</a:t>
            </a:r>
            <a:r>
              <a:rPr lang="en-US" sz="1200" b="true">
                <a:latin typeface="Arial"/>
              </a:rPr>
              <a:t>Subject</a:t>
            </a:r>
            <a:r>
              <a:rPr lang="en-US" sz="1200" b="false">
                <a:latin typeface="Arial"/>
              </a:rPr>
              <a:t> </a:t>
            </a:r>
            <a:r>
              <a:rPr lang="en-US" sz="1200" b="false">
                <a:latin typeface="Arial"/>
              </a:rPr>
              <a:t>World War, 1914-1918</a:t>
            </a:r>
            <a:r>
              <a:rPr lang="en-US" sz="1200">
                <a:latin typeface="Arial"/>
              </a:rPr>
              <a:t>
</a:t>
            </a:r>
            <a:r>
              <a:rPr lang="en-US" sz="1200" b="true">
                <a:latin typeface="Arial"/>
              </a:rPr>
              <a:t>Subject</a:t>
            </a:r>
            <a:r>
              <a:rPr lang="en-US" sz="1200" b="false">
                <a:latin typeface="Arial"/>
              </a:rPr>
              <a:t> </a:t>
            </a:r>
            <a:r>
              <a:rPr lang="en-US" sz="1200" b="false">
                <a:latin typeface="Arial"/>
              </a:rPr>
              <a:t>Photography--History--20th century</a:t>
            </a:r>
            <a:r>
              <a:rPr lang="en-US" sz="1200">
                <a:latin typeface="Arial"/>
              </a:rPr>
              <a:t>
</a:t>
            </a:r>
            <a:r>
              <a:rPr lang="en-US" sz="1200" b="true">
                <a:latin typeface="Arial"/>
              </a:rPr>
              <a:t>Subject</a:t>
            </a:r>
            <a:r>
              <a:rPr lang="en-US" sz="1200" b="false">
                <a:latin typeface="Arial"/>
              </a:rPr>
              <a:t> </a:t>
            </a:r>
            <a:r>
              <a:rPr lang="en-US" sz="1200" b="false">
                <a:latin typeface="Arial"/>
              </a:rPr>
              <a:t>World War, 1914-1918--Photographs</a:t>
            </a:r>
            <a:r>
              <a:rPr lang="en-US" sz="1200">
                <a:latin typeface="Arial"/>
              </a:rPr>
              <a:t>
</a:t>
            </a:r>
            <a:r>
              <a:rPr lang="en-US" sz="1200" b="true">
                <a:latin typeface="Arial"/>
              </a:rPr>
              <a:t>Category of Material</a:t>
            </a:r>
            <a:r>
              <a:rPr lang="en-US" sz="1200" b="false">
                <a:latin typeface="Arial"/>
              </a:rPr>
              <a:t> </a:t>
            </a:r>
            <a:r>
              <a:rPr lang="en-US" sz="1200" b="false">
                <a:latin typeface="Arial"/>
              </a:rPr>
              <a:t>Photography</a:t>
            </a:r>
            <a:r>
              <a:rPr lang="en-US" sz="1200">
                <a:latin typeface="Arial"/>
              </a:rPr>
              <a:t>
</a:t>
            </a:r>
            <a:r>
              <a:rPr lang="en-US" sz="1200" b="true">
                <a:latin typeface="Arial"/>
              </a:rPr>
              <a:t>Sub-Category</a:t>
            </a:r>
            <a:r>
              <a:rPr lang="en-US" sz="1200" b="false">
                <a:latin typeface="Arial"/>
              </a:rPr>
              <a:t> </a:t>
            </a:r>
            <a:r>
              <a:rPr lang="en-US" sz="1200" b="false">
                <a:latin typeface="Arial"/>
              </a:rPr>
              <a:t>Analogue photography</a:t>
            </a:r>
            <a:r>
              <a:rPr lang="en-US" sz="1200">
                <a:latin typeface="Arial"/>
              </a:rPr>
              <a:t>
</a:t>
            </a:r>
            <a:r>
              <a:rPr lang="en-US" sz="1200" b="true">
                <a:latin typeface="Arial"/>
              </a:rPr>
              <a:t>Technique Used</a:t>
            </a:r>
            <a:r>
              <a:rPr lang="en-US" sz="1200" b="false">
                <a:latin typeface="Arial"/>
              </a:rPr>
              <a:t> </a:t>
            </a:r>
            <a:r>
              <a:rPr lang="en-US" sz="1200" b="false">
                <a:latin typeface="Arial"/>
              </a:rPr>
              <a:t>Gelatin silver prints</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Creation Site</a:t>
            </a:r>
            <a:r>
              <a:rPr lang="en-US" sz="1200" b="false">
                <a:latin typeface="Arial"/>
              </a:rPr>
              <a:t> </a:t>
            </a:r>
            <a:r>
              <a:rPr lang="en-US" sz="1200" b="false">
                <a:latin typeface="Arial"/>
              </a:rPr>
              <a:t>England: Oxfordshire: Banbury</a:t>
            </a:r>
            <a:r>
              <a:rPr lang="en-US" sz="1200">
                <a:latin typeface="Arial"/>
              </a:rPr>
              <a:t>
</a:t>
            </a:r>
            <a:r>
              <a:rPr lang="en-US" sz="1200" b="true">
                <a:latin typeface="Arial"/>
              </a:rPr>
              <a:t>Time Period Covered</a:t>
            </a:r>
            <a:r>
              <a:rPr lang="en-US" sz="1200" b="false">
                <a:latin typeface="Arial"/>
              </a:rPr>
              <a:t> </a:t>
            </a:r>
            <a:r>
              <a:rPr lang="en-US" sz="1200" b="false">
                <a:latin typeface="Arial"/>
              </a:rPr>
              <a:t>20th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Oxfordshire: Banbury</a:t>
            </a:r>
            <a:r>
              <a:rPr lang="en-US" sz="1200">
                <a:latin typeface="Arial"/>
              </a:rPr>
              <a:t>
</a:t>
            </a:r>
            <a:r>
              <a:rPr lang="en-US" sz="1200" b="true">
                <a:latin typeface="Arial"/>
              </a:rPr>
              <a:t>Item Height</a:t>
            </a:r>
            <a:r>
              <a:rPr lang="en-US" sz="1200" b="false">
                <a:latin typeface="Arial"/>
              </a:rPr>
              <a:t> </a:t>
            </a:r>
            <a:r>
              <a:rPr lang="en-US" sz="1200" b="false">
                <a:latin typeface="Arial"/>
              </a:rPr>
              <a:t>98 mm</a:t>
            </a:r>
            <a:r>
              <a:rPr lang="en-US" sz="1200">
                <a:latin typeface="Arial"/>
              </a:rPr>
              <a:t>
</a:t>
            </a:r>
            <a:r>
              <a:rPr lang="en-US" sz="1200" b="true">
                <a:latin typeface="Arial"/>
              </a:rPr>
              <a:t>Item Width</a:t>
            </a:r>
            <a:r>
              <a:rPr lang="en-US" sz="1200" b="false">
                <a:latin typeface="Arial"/>
              </a:rPr>
              <a:t> </a:t>
            </a:r>
            <a:r>
              <a:rPr lang="en-US" sz="1200" b="false">
                <a:latin typeface="Arial"/>
              </a:rPr>
              <a:t>70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Mr &amp; Mrs Burleigh, former owners</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Bibliography</a:t>
            </a:r>
            <a:r>
              <a:rPr lang="en-US" sz="1200" b="false">
                <a:latin typeface="Arial"/>
              </a:rPr>
              <a:t> </a:t>
            </a:r>
            <a:r>
              <a:rPr lang="en-US" sz="1200" b="false">
                <a:latin typeface="Arial"/>
              </a:rPr>
              <a:t>&lt;A href="https://luna.manchester.ac.uk/luna/servlet/s/61020q"&gt;Album of Women's Work in Wartime.&lt;/a&gt;</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2017-11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2413000" y="0"/>
            <a:ext cx="11430000" cy="9144000"/>
          </a:xfrm>
          <a:prstGeom prst="rect">
            <a:avLst/>
          </a:prstGeom>
        </p:spPr>
      </p:pic>
      <p:sp>
        <p:nvSpPr>
          <p:cNvPr name="TextBox 3" id="3"/>
          <p:cNvSpPr txBox="true"/>
          <p:nvPr/>
        </p:nvSpPr>
        <p:spPr>
          <a:xfrm>
            <a:off x="0" y="9144000"/>
            <a:ext cx="16256000" cy="75565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JRL17082743</a:t>
            </a:r>
            <a:r>
              <a:rPr lang="en-US" sz="1200">
                <a:latin typeface="Arial"/>
              </a:rPr>
              <a:t>
</a:t>
            </a:r>
            <a:r>
              <a:rPr lang="en-US" sz="1200" b="true">
                <a:latin typeface="Arial"/>
              </a:rPr>
              <a:t>Reference Number</a:t>
            </a:r>
            <a:r>
              <a:rPr lang="en-US" sz="1200" b="false">
                <a:latin typeface="Arial"/>
              </a:rPr>
              <a:t> </a:t>
            </a:r>
            <a:r>
              <a:rPr lang="en-US" sz="1200" b="false">
                <a:latin typeface="Arial"/>
              </a:rPr>
              <a:t>VPH.6.17</a:t>
            </a:r>
            <a:r>
              <a:rPr lang="en-US" sz="1200">
                <a:latin typeface="Arial"/>
              </a:rPr>
              <a:t>
</a:t>
            </a:r>
            <a:r>
              <a:rPr lang="en-US" sz="1200" b="true">
                <a:latin typeface="Arial"/>
              </a:rPr>
              <a:t>Image Title</a:t>
            </a:r>
            <a:r>
              <a:rPr lang="en-US" sz="1200" b="false">
                <a:latin typeface="Arial"/>
              </a:rPr>
              <a:t> </a:t>
            </a:r>
            <a:r>
              <a:rPr lang="en-US" sz="1200" b="false">
                <a:latin typeface="Arial"/>
              </a:rPr>
              <a:t>Interior view of the boudoir at Standish Hall, Wigan. By Henry Bedford Lemere.</a:t>
            </a:r>
            <a:r>
              <a:rPr lang="en-US" sz="1200">
                <a:latin typeface="Arial"/>
              </a:rPr>
              <a:t>
</a:t>
            </a:r>
            <a:r>
              <a:rPr lang="en-US" sz="1200" b="true">
                <a:latin typeface="Arial"/>
              </a:rPr>
              <a:t>Parent Work Title</a:t>
            </a:r>
            <a:r>
              <a:rPr lang="en-US" sz="1200" b="false">
                <a:latin typeface="Arial"/>
              </a:rPr>
              <a:t> </a:t>
            </a:r>
            <a:r>
              <a:rPr lang="en-US" sz="1200" b="false">
                <a:latin typeface="Arial"/>
              </a:rPr>
              <a:t>Intérieurs Anglais, an album of 50 cyanotypes of British house interiors by Bedford Lemere &amp; Co. 1880’s-1890’s</a:t>
            </a:r>
            <a:r>
              <a:rPr lang="en-US" sz="1200">
                <a:latin typeface="Arial"/>
              </a:rPr>
              <a:t>
</a:t>
            </a:r>
            <a:r>
              <a:rPr lang="en-US" sz="1200" b="true">
                <a:latin typeface="Arial"/>
              </a:rPr>
              <a:t>Creator</a:t>
            </a:r>
            <a:r>
              <a:rPr lang="en-US" sz="1200" b="false">
                <a:latin typeface="Arial"/>
              </a:rPr>
              <a:t> </a:t>
            </a:r>
            <a:r>
              <a:rPr lang="en-US" sz="1200" b="false">
                <a:latin typeface="Arial"/>
              </a:rPr>
              <a:t>Lemere, Bedford Henry (Harry), 1865-1944</a:t>
            </a:r>
            <a:r>
              <a:rPr lang="en-US" sz="1200">
                <a:latin typeface="Arial"/>
              </a:rPr>
              <a:t>
</a:t>
            </a:r>
            <a:r>
              <a:rPr lang="en-US" sz="1200" b="true">
                <a:latin typeface="Arial"/>
              </a:rPr>
              <a:t>Creator Role</a:t>
            </a:r>
            <a:r>
              <a:rPr lang="en-US" sz="1200" b="false">
                <a:latin typeface="Arial"/>
              </a:rPr>
              <a:t> </a:t>
            </a:r>
            <a:r>
              <a:rPr lang="en-US" sz="1200" b="false">
                <a:latin typeface="Arial"/>
              </a:rPr>
              <a:t>Photographer</a:t>
            </a:r>
            <a:r>
              <a:rPr lang="en-US" sz="1200">
                <a:latin typeface="Arial"/>
              </a:rPr>
              <a:t>
</a:t>
            </a:r>
            <a:r>
              <a:rPr lang="en-US" sz="1200" b="true">
                <a:latin typeface="Arial"/>
              </a:rPr>
              <a:t>Display Creator</a:t>
            </a:r>
            <a:r>
              <a:rPr lang="en-US" sz="1200" b="false">
                <a:latin typeface="Arial"/>
              </a:rPr>
              <a:t> </a:t>
            </a:r>
            <a:r>
              <a:rPr lang="en-US" sz="1200" b="false">
                <a:latin typeface="Arial"/>
              </a:rPr>
              <a:t>Bedford Lemere &amp; Co.</a:t>
            </a:r>
            <a:r>
              <a:rPr lang="en-US" sz="1200">
                <a:latin typeface="Arial"/>
              </a:rPr>
              <a:t>
</a:t>
            </a:r>
            <a:r>
              <a:rPr lang="en-US" sz="1200" b="true">
                <a:latin typeface="Arial"/>
              </a:rPr>
              <a:t>Date Created</a:t>
            </a:r>
            <a:r>
              <a:rPr lang="en-US" sz="1200" b="false">
                <a:latin typeface="Arial"/>
              </a:rPr>
              <a:t> </a:t>
            </a:r>
            <a:r>
              <a:rPr lang="en-US" sz="1200" b="false">
                <a:latin typeface="Arial"/>
              </a:rPr>
              <a:t>c1900</a:t>
            </a:r>
            <a:r>
              <a:rPr lang="en-US" sz="1200">
                <a:latin typeface="Arial"/>
              </a:rPr>
              <a:t>
</a:t>
            </a:r>
            <a:r>
              <a:rPr lang="en-US" sz="1200" b="true">
                <a:latin typeface="Arial"/>
              </a:rPr>
              <a:t>Page/Sheet</a:t>
            </a:r>
            <a:r>
              <a:rPr lang="en-US" sz="1200" b="false">
                <a:latin typeface="Arial"/>
              </a:rPr>
              <a:t> </a:t>
            </a:r>
            <a:r>
              <a:rPr lang="en-US" sz="1200" b="false">
                <a:latin typeface="Arial"/>
              </a:rPr>
              <a:t>17</a:t>
            </a:r>
            <a:r>
              <a:rPr lang="en-US" sz="1200">
                <a:latin typeface="Arial"/>
              </a:rPr>
              <a:t>
</a:t>
            </a:r>
            <a:r>
              <a:rPr lang="en-US" sz="1200" b="true">
                <a:latin typeface="Arial"/>
              </a:rPr>
              <a:t>Image Sequence Number</a:t>
            </a:r>
            <a:r>
              <a:rPr lang="en-US" sz="1200" b="false">
                <a:latin typeface="Arial"/>
              </a:rPr>
              <a:t> </a:t>
            </a:r>
            <a:r>
              <a:rPr lang="en-US" sz="1200" b="false">
                <a:latin typeface="Arial"/>
              </a:rPr>
              <a:t>17</a:t>
            </a:r>
            <a:r>
              <a:rPr lang="en-US" sz="1200">
                <a:latin typeface="Arial"/>
              </a:rPr>
              <a:t>
</a:t>
            </a:r>
            <a:r>
              <a:rPr lang="en-US" sz="1200" b="true">
                <a:latin typeface="Arial"/>
              </a:rPr>
              <a:t>Description</a:t>
            </a:r>
            <a:r>
              <a:rPr lang="en-US" sz="1200" b="false">
                <a:latin typeface="Arial"/>
              </a:rPr>
              <a:t> </a:t>
            </a:r>
            <a:r>
              <a:rPr lang="en-US" sz="1200" b="false">
                <a:latin typeface="Arial"/>
              </a:rPr>
              <a:t>Interior view of the boudoir at Standish Hall, Wigan, looking towards the fireplace. There is an elaborate plasterwork ceiling and ornamented panelling on the walls. The fireplace is as high as the ceiling and bears two coat of arms, one is the Royal Arms of the British monarch, bearing the lion and the unicorn, these arms are framed by three terminal figures (human top half, columnar bottom).The mantelpiece has porcelain figurines and a mantel clock in the centre. To the side of the fireplace is a piano. The Standishes held the manor of Standish and Standish Hall estate from the thirteenth century. Following the extinction of the male line upon the death of Ralph Standish in 1755, the estate passed through female lines until it was sold and broken up after the death of Henry Nouailles Widdrington Standish in 1920. There are some very small flaws in the print itself, likely sustained in the printing process rather than a flaw to the original plate or negative.</a:t>
            </a:r>
            <a:r>
              <a:rPr lang="en-US" sz="1200">
                <a:latin typeface="Arial"/>
              </a:rPr>
              <a:t>
</a:t>
            </a:r>
            <a:r>
              <a:rPr lang="en-US" sz="1200" b="true">
                <a:latin typeface="Arial"/>
              </a:rPr>
              <a:t>Keyword</a:t>
            </a:r>
            <a:r>
              <a:rPr lang="en-US" sz="1200" b="false">
                <a:latin typeface="Arial"/>
              </a:rPr>
              <a:t> </a:t>
            </a:r>
            <a:r>
              <a:rPr lang="en-US" sz="1200" b="false">
                <a:latin typeface="Arial"/>
              </a:rPr>
              <a:t>Boudoir; Fireplace.</a:t>
            </a:r>
            <a:r>
              <a:rPr lang="en-US" sz="1200">
                <a:latin typeface="Arial"/>
              </a:rPr>
              <a:t>
</a:t>
            </a:r>
            <a:r>
              <a:rPr lang="en-US" sz="1200" b="true">
                <a:latin typeface="Arial"/>
              </a:rPr>
              <a:t>Subject</a:t>
            </a:r>
            <a:r>
              <a:rPr lang="en-US" sz="1200" b="false">
                <a:latin typeface="Arial"/>
              </a:rPr>
              <a:t> </a:t>
            </a:r>
            <a:r>
              <a:rPr lang="en-US" sz="1200" b="false">
                <a:latin typeface="Arial"/>
              </a:rPr>
              <a:t>Architecture</a:t>
            </a:r>
            <a:r>
              <a:rPr lang="en-US" sz="1200">
                <a:latin typeface="Arial"/>
              </a:rPr>
              <a:t>
</a:t>
            </a:r>
            <a:r>
              <a:rPr lang="en-US" sz="1200" b="true">
                <a:latin typeface="Arial"/>
              </a:rPr>
              <a:t>Subject</a:t>
            </a:r>
            <a:r>
              <a:rPr lang="en-US" sz="1200" b="false">
                <a:latin typeface="Arial"/>
              </a:rPr>
              <a:t> </a:t>
            </a:r>
            <a:r>
              <a:rPr lang="en-US" sz="1200" b="false">
                <a:latin typeface="Arial"/>
              </a:rPr>
              <a:t>Country homes--Great Britain</a:t>
            </a:r>
            <a:r>
              <a:rPr lang="en-US" sz="1200">
                <a:latin typeface="Arial"/>
              </a:rPr>
              <a:t>
</a:t>
            </a:r>
            <a:r>
              <a:rPr lang="en-US" sz="1200" b="true">
                <a:latin typeface="Arial"/>
              </a:rPr>
              <a:t>Subject</a:t>
            </a:r>
            <a:r>
              <a:rPr lang="en-US" sz="1200" b="false">
                <a:latin typeface="Arial"/>
              </a:rPr>
              <a:t> </a:t>
            </a:r>
            <a:r>
              <a:rPr lang="en-US" sz="1200" b="false">
                <a:latin typeface="Arial"/>
              </a:rPr>
              <a:t>Interior decoration -- Great Britain</a:t>
            </a:r>
            <a:r>
              <a:rPr lang="en-US" sz="1200">
                <a:latin typeface="Arial"/>
              </a:rPr>
              <a:t>
</a:t>
            </a:r>
            <a:r>
              <a:rPr lang="en-US" sz="1200" b="true">
                <a:latin typeface="Arial"/>
              </a:rPr>
              <a:t>Subject</a:t>
            </a:r>
            <a:r>
              <a:rPr lang="en-US" sz="1200" b="false">
                <a:latin typeface="Arial"/>
              </a:rPr>
              <a:t> </a:t>
            </a:r>
            <a:r>
              <a:rPr lang="en-US" sz="1200" b="false">
                <a:latin typeface="Arial"/>
              </a:rPr>
              <a:t>Photography--History--19th century</a:t>
            </a:r>
            <a:r>
              <a:rPr lang="en-US" sz="1200">
                <a:latin typeface="Arial"/>
              </a:rPr>
              <a:t>
</a:t>
            </a:r>
            <a:r>
              <a:rPr lang="en-US" sz="1200" b="true">
                <a:latin typeface="Arial"/>
              </a:rPr>
              <a:t>Category of Material</a:t>
            </a:r>
            <a:r>
              <a:rPr lang="en-US" sz="1200" b="false">
                <a:latin typeface="Arial"/>
              </a:rPr>
              <a:t> </a:t>
            </a:r>
            <a:r>
              <a:rPr lang="en-US" sz="1200" b="false">
                <a:latin typeface="Arial"/>
              </a:rPr>
              <a:t>Photography</a:t>
            </a:r>
            <a:r>
              <a:rPr lang="en-US" sz="1200">
                <a:latin typeface="Arial"/>
              </a:rPr>
              <a:t>
</a:t>
            </a:r>
            <a:r>
              <a:rPr lang="en-US" sz="1200" b="true">
                <a:latin typeface="Arial"/>
              </a:rPr>
              <a:t>Sub-Category</a:t>
            </a:r>
            <a:r>
              <a:rPr lang="en-US" sz="1200" b="false">
                <a:latin typeface="Arial"/>
              </a:rPr>
              <a:t> </a:t>
            </a:r>
            <a:r>
              <a:rPr lang="en-US" sz="1200" b="false">
                <a:latin typeface="Arial"/>
              </a:rPr>
              <a:t>Analogue photography</a:t>
            </a:r>
            <a:r>
              <a:rPr lang="en-US" sz="1200">
                <a:latin typeface="Arial"/>
              </a:rPr>
              <a:t>
</a:t>
            </a:r>
            <a:r>
              <a:rPr lang="en-US" sz="1200" b="true">
                <a:latin typeface="Arial"/>
              </a:rPr>
              <a:t>Technique Used</a:t>
            </a:r>
            <a:r>
              <a:rPr lang="en-US" sz="1200" b="false">
                <a:latin typeface="Arial"/>
              </a:rPr>
              <a:t> </a:t>
            </a:r>
            <a:r>
              <a:rPr lang="en-US" sz="1200" b="false">
                <a:latin typeface="Arial"/>
              </a:rPr>
              <a:t>Blueprint process</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Creation Site</a:t>
            </a:r>
            <a:r>
              <a:rPr lang="en-US" sz="1200" b="false">
                <a:latin typeface="Arial"/>
              </a:rPr>
              <a:t> </a:t>
            </a:r>
            <a:r>
              <a:rPr lang="en-US" sz="1200" b="false">
                <a:latin typeface="Arial"/>
              </a:rPr>
              <a:t>England: Greater Manchester: Wigan: Standish</a:t>
            </a:r>
            <a:r>
              <a:rPr lang="en-US" sz="1200">
                <a:latin typeface="Arial"/>
              </a:rPr>
              <a:t>
</a:t>
            </a:r>
            <a:r>
              <a:rPr lang="en-US" sz="1200" b="true">
                <a:latin typeface="Arial"/>
              </a:rPr>
              <a:t>Time Period Covered</a:t>
            </a:r>
            <a:r>
              <a:rPr lang="en-US" sz="1200" b="false">
                <a:latin typeface="Arial"/>
              </a:rPr>
              <a:t> </a:t>
            </a:r>
            <a:r>
              <a:rPr lang="en-US" sz="1200" b="false">
                <a:latin typeface="Arial"/>
              </a:rPr>
              <a:t>19th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Wigan: Standish</a:t>
            </a:r>
            <a:r>
              <a:rPr lang="en-US" sz="1200">
                <a:latin typeface="Arial"/>
              </a:rPr>
              <a:t>
</a:t>
            </a:r>
            <a:r>
              <a:rPr lang="en-US" sz="1200" b="true">
                <a:latin typeface="Arial"/>
              </a:rPr>
              <a:t>Item Height</a:t>
            </a:r>
            <a:r>
              <a:rPr lang="en-US" sz="1200" b="false">
                <a:latin typeface="Arial"/>
              </a:rPr>
              <a:t> </a:t>
            </a:r>
            <a:r>
              <a:rPr lang="en-US" sz="1200" b="false">
                <a:latin typeface="Arial"/>
              </a:rPr>
              <a:t>221 mm</a:t>
            </a:r>
            <a:r>
              <a:rPr lang="en-US" sz="1200">
                <a:latin typeface="Arial"/>
              </a:rPr>
              <a:t>
</a:t>
            </a:r>
            <a:r>
              <a:rPr lang="en-US" sz="1200" b="true">
                <a:latin typeface="Arial"/>
              </a:rPr>
              <a:t>Item Width</a:t>
            </a:r>
            <a:r>
              <a:rPr lang="en-US" sz="1200" b="false">
                <a:latin typeface="Arial"/>
              </a:rPr>
              <a:t> </a:t>
            </a:r>
            <a:r>
              <a:rPr lang="en-US" sz="1200" b="false">
                <a:latin typeface="Arial"/>
              </a:rPr>
              <a:t>280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Thomas Maileander, Artist.</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Bibliography</a:t>
            </a:r>
            <a:r>
              <a:rPr lang="en-US" sz="1200" b="false">
                <a:latin typeface="Arial"/>
              </a:rPr>
              <a:t> </a:t>
            </a:r>
            <a:r>
              <a:rPr lang="en-US" sz="1200" b="false">
                <a:latin typeface="Arial"/>
              </a:rPr>
              <a:t>&lt;A href="https://luna.manchester.ac.uk/luna/servlet/s/h8b3g8 "&gt;Intérieurs Anglais, an album of 50 cyanotypes of British house interiors by Bedford Lemere &amp; Co. 1880’s-1890’s.&lt;/a&gt;</a:t>
            </a:r>
            <a:r>
              <a:rPr lang="en-US" sz="1200">
                <a:latin typeface="Arial"/>
              </a:rPr>
              <a:t>
</a:t>
            </a:r>
            <a:r>
              <a:rPr lang="en-US" sz="1200" b="true">
                <a:latin typeface="Arial"/>
              </a:rPr>
              <a:t>Notes</a:t>
            </a:r>
            <a:r>
              <a:rPr lang="en-US" sz="1200" b="false">
                <a:latin typeface="Arial"/>
              </a:rPr>
              <a:t> </a:t>
            </a:r>
            <a:r>
              <a:rPr lang="en-US" sz="1200" b="false">
                <a:latin typeface="Arial"/>
              </a:rPr>
              <a:t>Worldcat lists one complete set of Intérieurs Anglais, at the Stiftung Bibliothek Werner Oechslin, Switzerland. Another complete set is owned by Yale University, located at the British Art Center, Folio A 2014 71. The Getty Research Institute holds 82 of the set of 86 cyanotypes (lacking nos. 10, 65, 67 and 81). The Royal Institute of British Architects have eight photographs from this series also in cyanotype, with the same numbering 1-68 (nos. 1, 7, 37, 49, 58, 61, 66 and 67).</a:t>
            </a:r>
            <a:r>
              <a:rPr lang="en-US" sz="1200">
                <a:latin typeface="Arial"/>
              </a:rPr>
              <a:t>
</a:t>
            </a:r>
            <a:r>
              <a:rPr lang="en-US" sz="1200" b="true">
                <a:latin typeface="Arial"/>
              </a:rPr>
              <a:t>Date Captured (yyyy-mm-dd)</a:t>
            </a:r>
            <a:r>
              <a:rPr lang="en-US" sz="1200" b="false">
                <a:latin typeface="Arial"/>
              </a:rPr>
              <a:t> </a:t>
            </a:r>
            <a:r>
              <a:rPr lang="en-US" sz="1200" b="false">
                <a:latin typeface="Arial"/>
              </a:rPr>
              <a:t>2017-08-23</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2017-08</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2628900" y="0"/>
            <a:ext cx="10998200" cy="9144000"/>
          </a:xfrm>
          <a:prstGeom prst="rect">
            <a:avLst/>
          </a:prstGeom>
        </p:spPr>
      </p:pic>
      <p:sp>
        <p:nvSpPr>
          <p:cNvPr name="TextBox 3" id="3"/>
          <p:cNvSpPr txBox="true"/>
          <p:nvPr/>
        </p:nvSpPr>
        <p:spPr>
          <a:xfrm>
            <a:off x="0" y="9144000"/>
            <a:ext cx="16256000" cy="65024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JRL17092411</a:t>
            </a:r>
            <a:r>
              <a:rPr lang="en-US" sz="1200">
                <a:latin typeface="Arial"/>
              </a:rPr>
              <a:t>
</a:t>
            </a:r>
            <a:r>
              <a:rPr lang="en-US" sz="1200" b="true">
                <a:latin typeface="Arial"/>
              </a:rPr>
              <a:t>Reference Number</a:t>
            </a:r>
            <a:r>
              <a:rPr lang="en-US" sz="1200" b="false">
                <a:latin typeface="Arial"/>
              </a:rPr>
              <a:t> </a:t>
            </a:r>
            <a:r>
              <a:rPr lang="en-US" sz="1200" b="false">
                <a:latin typeface="Arial"/>
              </a:rPr>
              <a:t>VPH.7.29</a:t>
            </a:r>
            <a:r>
              <a:rPr lang="en-US" sz="1200">
                <a:latin typeface="Arial"/>
              </a:rPr>
              <a:t>
</a:t>
            </a:r>
            <a:r>
              <a:rPr lang="en-US" sz="1200" b="true">
                <a:latin typeface="Arial"/>
              </a:rPr>
              <a:t>Image Title</a:t>
            </a:r>
            <a:r>
              <a:rPr lang="en-US" sz="1200" b="false">
                <a:latin typeface="Arial"/>
              </a:rPr>
              <a:t> </a:t>
            </a:r>
            <a:r>
              <a:rPr lang="en-US" sz="1200" b="false">
                <a:latin typeface="Arial"/>
              </a:rPr>
              <a:t>View of Haddon Hall, Derbyshire</a:t>
            </a:r>
            <a:r>
              <a:rPr lang="en-US" sz="1200">
                <a:latin typeface="Arial"/>
              </a:rPr>
              <a:t>
</a:t>
            </a:r>
            <a:r>
              <a:rPr lang="en-US" sz="1200" b="true">
                <a:latin typeface="Arial"/>
              </a:rPr>
              <a:t>Parent Work Title</a:t>
            </a:r>
            <a:r>
              <a:rPr lang="en-US" sz="1200" b="false">
                <a:latin typeface="Arial"/>
              </a:rPr>
              <a:t> </a:t>
            </a:r>
            <a:r>
              <a:rPr lang="en-US" sz="1200" b="false">
                <a:latin typeface="Arial"/>
              </a:rPr>
              <a:t>English architecture and landscapes.</a:t>
            </a:r>
            <a:r>
              <a:rPr lang="en-US" sz="1200">
                <a:latin typeface="Arial"/>
              </a:rPr>
              <a:t>
</a:t>
            </a:r>
            <a:r>
              <a:rPr lang="en-US" sz="1200" b="true">
                <a:latin typeface="Arial"/>
              </a:rPr>
              <a:t>Creator</a:t>
            </a:r>
            <a:r>
              <a:rPr lang="en-US" sz="1200" b="false">
                <a:latin typeface="Arial"/>
              </a:rPr>
              <a:t> </a:t>
            </a:r>
            <a:r>
              <a:rPr lang="en-US" sz="1200" b="false">
                <a:latin typeface="Arial"/>
              </a:rPr>
              <a:t>Unknown</a:t>
            </a:r>
            <a:r>
              <a:rPr lang="en-US" sz="1200">
                <a:latin typeface="Arial"/>
              </a:rPr>
              <a:t>
</a:t>
            </a:r>
            <a:r>
              <a:rPr lang="en-US" sz="1200" b="true">
                <a:latin typeface="Arial"/>
              </a:rPr>
              <a:t>Creator Role</a:t>
            </a:r>
            <a:r>
              <a:rPr lang="en-US" sz="1200" b="false">
                <a:latin typeface="Arial"/>
              </a:rPr>
              <a:t> </a:t>
            </a:r>
            <a:r>
              <a:rPr lang="en-US" sz="1200" b="false">
                <a:latin typeface="Arial"/>
              </a:rPr>
              <a:t>Photographer</a:t>
            </a:r>
            <a:r>
              <a:rPr lang="en-US" sz="1200">
                <a:latin typeface="Arial"/>
              </a:rPr>
              <a:t>
</a:t>
            </a:r>
            <a:r>
              <a:rPr lang="en-US" sz="1200" b="true">
                <a:latin typeface="Arial"/>
              </a:rPr>
              <a:t>Date Created</a:t>
            </a:r>
            <a:r>
              <a:rPr lang="en-US" sz="1200" b="false">
                <a:latin typeface="Arial"/>
              </a:rPr>
              <a:t> </a:t>
            </a:r>
            <a:r>
              <a:rPr lang="en-US" sz="1200" b="false">
                <a:latin typeface="Arial"/>
              </a:rPr>
              <a:t>c1850s</a:t>
            </a:r>
            <a:r>
              <a:rPr lang="en-US" sz="1200">
                <a:latin typeface="Arial"/>
              </a:rPr>
              <a:t>
</a:t>
            </a:r>
            <a:r>
              <a:rPr lang="en-US" sz="1200" b="true">
                <a:latin typeface="Arial"/>
              </a:rPr>
              <a:t>Page/Sheet</a:t>
            </a:r>
            <a:r>
              <a:rPr lang="en-US" sz="1200" b="false">
                <a:latin typeface="Arial"/>
              </a:rPr>
              <a:t> </a:t>
            </a:r>
            <a:r>
              <a:rPr lang="en-US" sz="1200" b="false">
                <a:latin typeface="Arial"/>
              </a:rPr>
              <a:t>29</a:t>
            </a:r>
            <a:r>
              <a:rPr lang="en-US" sz="1200">
                <a:latin typeface="Arial"/>
              </a:rPr>
              <a:t>
</a:t>
            </a:r>
            <a:r>
              <a:rPr lang="en-US" sz="1200" b="true">
                <a:latin typeface="Arial"/>
              </a:rPr>
              <a:t>Image Sequence Number</a:t>
            </a:r>
            <a:r>
              <a:rPr lang="en-US" sz="1200" b="false">
                <a:latin typeface="Arial"/>
              </a:rPr>
              <a:t> </a:t>
            </a:r>
            <a:r>
              <a:rPr lang="en-US" sz="1200" b="false">
                <a:latin typeface="Arial"/>
              </a:rPr>
              <a:t>29</a:t>
            </a:r>
            <a:r>
              <a:rPr lang="en-US" sz="1200">
                <a:latin typeface="Arial"/>
              </a:rPr>
              <a:t>
</a:t>
            </a:r>
            <a:r>
              <a:rPr lang="en-US" sz="1200" b="true">
                <a:latin typeface="Arial"/>
              </a:rPr>
              <a:t>Description</a:t>
            </a:r>
            <a:r>
              <a:rPr lang="en-US" sz="1200" b="false">
                <a:latin typeface="Arial"/>
              </a:rPr>
              <a:t> </a:t>
            </a:r>
            <a:r>
              <a:rPr lang="en-US" sz="1200" b="false">
                <a:latin typeface="Arial"/>
              </a:rPr>
              <a:t>View of Haddon Hall, Derbyshire. Exterior view of Ivy covered stone steps leading to the lower garden. A gentleman wearing a top hat is seated part way up the staircase, looking towards the Hall. The origins of the hall date to the 11th century with numerous additions through the years.</a:t>
            </a:r>
            <a:r>
              <a:rPr lang="en-US" sz="1200">
                <a:latin typeface="Arial"/>
              </a:rPr>
              <a:t>
</a:t>
            </a:r>
            <a:r>
              <a:rPr lang="en-US" sz="1200" b="true">
                <a:latin typeface="Arial"/>
              </a:rPr>
              <a:t>Keyword</a:t>
            </a:r>
            <a:r>
              <a:rPr lang="en-US" sz="1200" b="false">
                <a:latin typeface="Arial"/>
              </a:rPr>
              <a:t> </a:t>
            </a:r>
            <a:r>
              <a:rPr lang="en-US" sz="1200" b="false">
                <a:latin typeface="Arial"/>
              </a:rPr>
              <a:t>Country House; Derbyshire; Duke of Rutland; Gardens.</a:t>
            </a:r>
            <a:r>
              <a:rPr lang="en-US" sz="1200">
                <a:latin typeface="Arial"/>
              </a:rPr>
              <a:t>
</a:t>
            </a:r>
            <a:r>
              <a:rPr lang="en-US" sz="1200" b="true">
                <a:latin typeface="Arial"/>
              </a:rPr>
              <a:t>Subject</a:t>
            </a:r>
            <a:r>
              <a:rPr lang="en-US" sz="1200" b="false">
                <a:latin typeface="Arial"/>
              </a:rPr>
              <a:t> </a:t>
            </a:r>
            <a:r>
              <a:rPr lang="en-US" sz="1200" b="false">
                <a:latin typeface="Arial"/>
              </a:rPr>
              <a:t>Landscape photography--19th century</a:t>
            </a:r>
            <a:r>
              <a:rPr lang="en-US" sz="1200">
                <a:latin typeface="Arial"/>
              </a:rPr>
              <a:t>
</a:t>
            </a:r>
            <a:r>
              <a:rPr lang="en-US" sz="1200" b="true">
                <a:latin typeface="Arial"/>
              </a:rPr>
              <a:t>Subject</a:t>
            </a:r>
            <a:r>
              <a:rPr lang="en-US" sz="1200" b="false">
                <a:latin typeface="Arial"/>
              </a:rPr>
              <a:t> </a:t>
            </a:r>
            <a:r>
              <a:rPr lang="en-US" sz="1200" b="false">
                <a:latin typeface="Arial"/>
              </a:rPr>
              <a:t>Photography--History--19th century</a:t>
            </a:r>
            <a:r>
              <a:rPr lang="en-US" sz="1200">
                <a:latin typeface="Arial"/>
              </a:rPr>
              <a:t>
</a:t>
            </a:r>
            <a:r>
              <a:rPr lang="en-US" sz="1200" b="true">
                <a:latin typeface="Arial"/>
              </a:rPr>
              <a:t>Subject</a:t>
            </a:r>
            <a:r>
              <a:rPr lang="en-US" sz="1200" b="false">
                <a:latin typeface="Arial"/>
              </a:rPr>
              <a:t> </a:t>
            </a:r>
            <a:r>
              <a:rPr lang="en-US" sz="1200" b="false">
                <a:latin typeface="Arial"/>
              </a:rPr>
              <a:t>Landscape gardening</a:t>
            </a:r>
            <a:r>
              <a:rPr lang="en-US" sz="1200">
                <a:latin typeface="Arial"/>
              </a:rPr>
              <a:t>
</a:t>
            </a:r>
            <a:r>
              <a:rPr lang="en-US" sz="1200" b="true">
                <a:latin typeface="Arial"/>
              </a:rPr>
              <a:t>Subject</a:t>
            </a:r>
            <a:r>
              <a:rPr lang="en-US" sz="1200" b="false">
                <a:latin typeface="Arial"/>
              </a:rPr>
              <a:t> </a:t>
            </a:r>
            <a:r>
              <a:rPr lang="en-US" sz="1200" b="false">
                <a:latin typeface="Arial"/>
              </a:rPr>
              <a:t>Architecture</a:t>
            </a:r>
            <a:r>
              <a:rPr lang="en-US" sz="1200">
                <a:latin typeface="Arial"/>
              </a:rPr>
              <a:t>
</a:t>
            </a:r>
            <a:r>
              <a:rPr lang="en-US" sz="1200" b="true">
                <a:latin typeface="Arial"/>
              </a:rPr>
              <a:t>Category of Material</a:t>
            </a:r>
            <a:r>
              <a:rPr lang="en-US" sz="1200" b="false">
                <a:latin typeface="Arial"/>
              </a:rPr>
              <a:t> </a:t>
            </a:r>
            <a:r>
              <a:rPr lang="en-US" sz="1200" b="false">
                <a:latin typeface="Arial"/>
              </a:rPr>
              <a:t>Photography</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Technique Used</a:t>
            </a:r>
            <a:r>
              <a:rPr lang="en-US" sz="1200" b="false">
                <a:latin typeface="Arial"/>
              </a:rPr>
              <a:t> </a:t>
            </a:r>
            <a:r>
              <a:rPr lang="en-US" sz="1200" b="false">
                <a:latin typeface="Arial"/>
              </a:rPr>
              <a:t>Photomechanical processes</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Creation Site</a:t>
            </a:r>
            <a:r>
              <a:rPr lang="en-US" sz="1200" b="false">
                <a:latin typeface="Arial"/>
              </a:rPr>
              <a:t> </a:t>
            </a:r>
            <a:r>
              <a:rPr lang="en-US" sz="1200" b="false">
                <a:latin typeface="Arial"/>
              </a:rPr>
              <a:t>England: Derbyshire: Bakewell</a:t>
            </a:r>
            <a:r>
              <a:rPr lang="en-US" sz="1200">
                <a:latin typeface="Arial"/>
              </a:rPr>
              <a:t>
</a:t>
            </a:r>
            <a:r>
              <a:rPr lang="en-US" sz="1200" b="true">
                <a:latin typeface="Arial"/>
              </a:rPr>
              <a:t>Time Period Covered</a:t>
            </a:r>
            <a:r>
              <a:rPr lang="en-US" sz="1200" b="false">
                <a:latin typeface="Arial"/>
              </a:rPr>
              <a:t> </a:t>
            </a:r>
            <a:r>
              <a:rPr lang="en-US" sz="1200" b="false">
                <a:latin typeface="Arial"/>
              </a:rPr>
              <a:t>20th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Derbyshire: Bakewell</a:t>
            </a:r>
            <a:r>
              <a:rPr lang="en-US" sz="1200">
                <a:latin typeface="Arial"/>
              </a:rPr>
              <a:t>
</a:t>
            </a:r>
            <a:r>
              <a:rPr lang="en-US" sz="1200" b="true">
                <a:latin typeface="Arial"/>
              </a:rPr>
              <a:t>Item Height</a:t>
            </a:r>
            <a:r>
              <a:rPr lang="en-US" sz="1200" b="false">
                <a:latin typeface="Arial"/>
              </a:rPr>
              <a:t> </a:t>
            </a:r>
            <a:r>
              <a:rPr lang="en-US" sz="1200" b="false">
                <a:latin typeface="Arial"/>
              </a:rPr>
              <a:t>107 mm</a:t>
            </a:r>
            <a:r>
              <a:rPr lang="en-US" sz="1200">
                <a:latin typeface="Arial"/>
              </a:rPr>
              <a:t>
</a:t>
            </a:r>
            <a:r>
              <a:rPr lang="en-US" sz="1200" b="true">
                <a:latin typeface="Arial"/>
              </a:rPr>
              <a:t>Item Width</a:t>
            </a:r>
            <a:r>
              <a:rPr lang="en-US" sz="1200" b="false">
                <a:latin typeface="Arial"/>
              </a:rPr>
              <a:t> </a:t>
            </a:r>
            <a:r>
              <a:rPr lang="en-US" sz="1200" b="false">
                <a:latin typeface="Arial"/>
              </a:rPr>
              <a:t>168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Bibliography</a:t>
            </a:r>
            <a:r>
              <a:rPr lang="en-US" sz="1200" b="false">
                <a:latin typeface="Arial"/>
              </a:rPr>
              <a:t> </a:t>
            </a:r>
            <a:r>
              <a:rPr lang="en-US" sz="1200" b="false">
                <a:latin typeface="Arial"/>
              </a:rPr>
              <a:t>&lt;A href="https://luna.manchester.ac.uk/luna/servlet/s/w39w18"&gt;English architecture and landscapes.&lt;/a&gt;</a:t>
            </a:r>
            <a:r>
              <a:rPr lang="en-US" sz="1200">
                <a:latin typeface="Arial"/>
              </a:rPr>
              <a:t>
</a:t>
            </a:r>
            <a:r>
              <a:rPr lang="en-US" sz="1200" b="true">
                <a:latin typeface="Arial"/>
              </a:rPr>
              <a:t>Notes</a:t>
            </a:r>
            <a:r>
              <a:rPr lang="en-US" sz="1200" b="false">
                <a:latin typeface="Arial"/>
              </a:rPr>
              <a:t> </a:t>
            </a:r>
            <a:r>
              <a:rPr lang="en-US" sz="1200" b="false">
                <a:latin typeface="Arial"/>
              </a:rPr>
              <a:t>Underneath the print in pencil "Haddon Hall"</a:t>
            </a:r>
            <a:r>
              <a:rPr lang="en-US" sz="1200">
                <a:latin typeface="Arial"/>
              </a:rPr>
              <a:t>
</a:t>
            </a:r>
            <a:r>
              <a:rPr lang="en-US" sz="1200" b="true">
                <a:latin typeface="Arial"/>
              </a:rPr>
              <a:t>Date Captured (yyyy-mm-dd)</a:t>
            </a:r>
            <a:r>
              <a:rPr lang="en-US" sz="1200" b="false">
                <a:latin typeface="Arial"/>
              </a:rPr>
              <a:t> </a:t>
            </a:r>
            <a:r>
              <a:rPr lang="en-US" sz="1200" b="false">
                <a:latin typeface="Arial"/>
              </a:rPr>
              <a:t>2017-09-18</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2017-09</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343400" y="0"/>
            <a:ext cx="7569200" cy="9144000"/>
          </a:xfrm>
          <a:prstGeom prst="rect">
            <a:avLst/>
          </a:prstGeom>
        </p:spPr>
      </p:pic>
      <p:sp>
        <p:nvSpPr>
          <p:cNvPr name="TextBox 3" id="3"/>
          <p:cNvSpPr txBox="true"/>
          <p:nvPr/>
        </p:nvSpPr>
        <p:spPr>
          <a:xfrm>
            <a:off x="0" y="9144000"/>
            <a:ext cx="16256000" cy="68072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JRL17092386</a:t>
            </a:r>
            <a:r>
              <a:rPr lang="en-US" sz="1200">
                <a:latin typeface="Arial"/>
              </a:rPr>
              <a:t>
</a:t>
            </a:r>
            <a:r>
              <a:rPr lang="en-US" sz="1200" b="true">
                <a:latin typeface="Arial"/>
              </a:rPr>
              <a:t>Reference Number</a:t>
            </a:r>
            <a:r>
              <a:rPr lang="en-US" sz="1200" b="false">
                <a:latin typeface="Arial"/>
              </a:rPr>
              <a:t> </a:t>
            </a:r>
            <a:r>
              <a:rPr lang="en-US" sz="1200" b="false">
                <a:latin typeface="Arial"/>
              </a:rPr>
              <a:t>VPH.7.4</a:t>
            </a:r>
            <a:r>
              <a:rPr lang="en-US" sz="1200">
                <a:latin typeface="Arial"/>
              </a:rPr>
              <a:t>
</a:t>
            </a:r>
            <a:r>
              <a:rPr lang="en-US" sz="1200" b="true">
                <a:latin typeface="Arial"/>
              </a:rPr>
              <a:t>Image Title</a:t>
            </a:r>
            <a:r>
              <a:rPr lang="en-US" sz="1200" b="false">
                <a:latin typeface="Arial"/>
              </a:rPr>
              <a:t> </a:t>
            </a:r>
            <a:r>
              <a:rPr lang="en-US" sz="1200" b="false">
                <a:latin typeface="Arial"/>
              </a:rPr>
              <a:t>View of the reredos and high altar at St Paul's Cathedral, London.</a:t>
            </a:r>
            <a:r>
              <a:rPr lang="en-US" sz="1200">
                <a:latin typeface="Arial"/>
              </a:rPr>
              <a:t>
</a:t>
            </a:r>
            <a:r>
              <a:rPr lang="en-US" sz="1200" b="true">
                <a:latin typeface="Arial"/>
              </a:rPr>
              <a:t>Parent Work Title</a:t>
            </a:r>
            <a:r>
              <a:rPr lang="en-US" sz="1200" b="false">
                <a:latin typeface="Arial"/>
              </a:rPr>
              <a:t> </a:t>
            </a:r>
            <a:r>
              <a:rPr lang="en-US" sz="1200" b="false">
                <a:latin typeface="Arial"/>
              </a:rPr>
              <a:t>English architecture and landscapes.</a:t>
            </a:r>
            <a:r>
              <a:rPr lang="en-US" sz="1200">
                <a:latin typeface="Arial"/>
              </a:rPr>
              <a:t>
</a:t>
            </a:r>
            <a:r>
              <a:rPr lang="en-US" sz="1200" b="true">
                <a:latin typeface="Arial"/>
              </a:rPr>
              <a:t>Creator</a:t>
            </a:r>
            <a:r>
              <a:rPr lang="en-US" sz="1200" b="false">
                <a:latin typeface="Arial"/>
              </a:rPr>
              <a:t> </a:t>
            </a:r>
            <a:r>
              <a:rPr lang="en-US" sz="1200" b="false">
                <a:latin typeface="Arial"/>
              </a:rPr>
              <a:t>Unknown</a:t>
            </a:r>
            <a:r>
              <a:rPr lang="en-US" sz="1200">
                <a:latin typeface="Arial"/>
              </a:rPr>
              <a:t>
</a:t>
            </a:r>
            <a:r>
              <a:rPr lang="en-US" sz="1200" b="true">
                <a:latin typeface="Arial"/>
              </a:rPr>
              <a:t>Creator Role</a:t>
            </a:r>
            <a:r>
              <a:rPr lang="en-US" sz="1200" b="false">
                <a:latin typeface="Arial"/>
              </a:rPr>
              <a:t> </a:t>
            </a:r>
            <a:r>
              <a:rPr lang="en-US" sz="1200" b="false">
                <a:latin typeface="Arial"/>
              </a:rPr>
              <a:t>Photographer</a:t>
            </a:r>
            <a:r>
              <a:rPr lang="en-US" sz="1200">
                <a:latin typeface="Arial"/>
              </a:rPr>
              <a:t>
</a:t>
            </a:r>
            <a:r>
              <a:rPr lang="en-US" sz="1200" b="true">
                <a:latin typeface="Arial"/>
              </a:rPr>
              <a:t>Date Created</a:t>
            </a:r>
            <a:r>
              <a:rPr lang="en-US" sz="1200" b="false">
                <a:latin typeface="Arial"/>
              </a:rPr>
              <a:t> </a:t>
            </a:r>
            <a:r>
              <a:rPr lang="en-US" sz="1200" b="false">
                <a:latin typeface="Arial"/>
              </a:rPr>
              <a:t>1888</a:t>
            </a:r>
            <a:r>
              <a:rPr lang="en-US" sz="1200">
                <a:latin typeface="Arial"/>
              </a:rPr>
              <a:t>
</a:t>
            </a:r>
            <a:r>
              <a:rPr lang="en-US" sz="1200" b="true">
                <a:latin typeface="Arial"/>
              </a:rPr>
              <a:t>Page/Sheet</a:t>
            </a:r>
            <a:r>
              <a:rPr lang="en-US" sz="1200" b="false">
                <a:latin typeface="Arial"/>
              </a:rPr>
              <a:t> </a:t>
            </a:r>
            <a:r>
              <a:rPr lang="en-US" sz="1200" b="false">
                <a:latin typeface="Arial"/>
              </a:rPr>
              <a:t>4</a:t>
            </a:r>
            <a:r>
              <a:rPr lang="en-US" sz="1200">
                <a:latin typeface="Arial"/>
              </a:rPr>
              <a:t>
</a:t>
            </a:r>
            <a:r>
              <a:rPr lang="en-US" sz="1200" b="true">
                <a:latin typeface="Arial"/>
              </a:rPr>
              <a:t>Image Sequence Number</a:t>
            </a:r>
            <a:r>
              <a:rPr lang="en-US" sz="1200" b="false">
                <a:latin typeface="Arial"/>
              </a:rPr>
              <a:t> </a:t>
            </a:r>
            <a:r>
              <a:rPr lang="en-US" sz="1200" b="false">
                <a:latin typeface="Arial"/>
              </a:rPr>
              <a:t>4</a:t>
            </a:r>
            <a:r>
              <a:rPr lang="en-US" sz="1200">
                <a:latin typeface="Arial"/>
              </a:rPr>
              <a:t>
</a:t>
            </a:r>
            <a:r>
              <a:rPr lang="en-US" sz="1200" b="true">
                <a:latin typeface="Arial"/>
              </a:rPr>
              <a:t>Description</a:t>
            </a:r>
            <a:r>
              <a:rPr lang="en-US" sz="1200" b="false">
                <a:latin typeface="Arial"/>
              </a:rPr>
              <a:t> </a:t>
            </a:r>
            <a:r>
              <a:rPr lang="en-US" sz="1200" b="false">
                <a:latin typeface="Arial"/>
              </a:rPr>
              <a:t>View of the reredos and high altar at St Paul's Cathedral, London. The elaborate reredos (decorated screen) stood behind the Cathedral high altar. It depicts in sculptures the Crucifixion, Christ on the cross is surrounded by mourning angels and there is a gathering of five figures at the foot of the cross: The Three Marys; St John and a Roman soldier, Stephaton. The architects were George Frederick Bodley and Thomas Garner and it was carved for Farmer and Brindley Ltd. by E Guillemin. The piece was dedicated on St Paul's Day, 29 June, 1888. On the 10th December 1940 most of the reredos was destroyed by a bomb, although several of the pieces, including that of the central sculpture of the Crucified Christ were salvaged and remain in the Cathedral Collection.</a:t>
            </a:r>
            <a:r>
              <a:rPr lang="en-US" sz="1200">
                <a:latin typeface="Arial"/>
              </a:rPr>
              <a:t>
</a:t>
            </a:r>
            <a:r>
              <a:rPr lang="en-US" sz="1200" b="true">
                <a:latin typeface="Arial"/>
              </a:rPr>
              <a:t>Keyword</a:t>
            </a:r>
            <a:r>
              <a:rPr lang="en-US" sz="1200" b="false">
                <a:latin typeface="Arial"/>
              </a:rPr>
              <a:t> </a:t>
            </a:r>
            <a:r>
              <a:rPr lang="en-US" sz="1200" b="false">
                <a:latin typeface="Arial"/>
              </a:rPr>
              <a:t>Church; Churches; Cathedrals; Blitz; Bomb damage.</a:t>
            </a:r>
            <a:r>
              <a:rPr lang="en-US" sz="1200">
                <a:latin typeface="Arial"/>
              </a:rPr>
              <a:t>
</a:t>
            </a:r>
            <a:r>
              <a:rPr lang="en-US" sz="1200" b="true">
                <a:latin typeface="Arial"/>
              </a:rPr>
              <a:t>Subject</a:t>
            </a:r>
            <a:r>
              <a:rPr lang="en-US" sz="1200" b="false">
                <a:latin typeface="Arial"/>
              </a:rPr>
              <a:t> </a:t>
            </a:r>
            <a:r>
              <a:rPr lang="en-US" sz="1200" b="false">
                <a:latin typeface="Arial"/>
              </a:rPr>
              <a:t>Photography--History--19th century</a:t>
            </a:r>
            <a:r>
              <a:rPr lang="en-US" sz="1200">
                <a:latin typeface="Arial"/>
              </a:rPr>
              <a:t>
</a:t>
            </a:r>
            <a:r>
              <a:rPr lang="en-US" sz="1200" b="true">
                <a:latin typeface="Arial"/>
              </a:rPr>
              <a:t>Subject</a:t>
            </a:r>
            <a:r>
              <a:rPr lang="en-US" sz="1200" b="false">
                <a:latin typeface="Arial"/>
              </a:rPr>
              <a:t> </a:t>
            </a:r>
            <a:r>
              <a:rPr lang="en-US" sz="1200" b="false">
                <a:latin typeface="Arial"/>
              </a:rPr>
              <a:t>Cathedrals</a:t>
            </a:r>
            <a:r>
              <a:rPr lang="en-US" sz="1200">
                <a:latin typeface="Arial"/>
              </a:rPr>
              <a:t>
</a:t>
            </a:r>
            <a:r>
              <a:rPr lang="en-US" sz="1200" b="true">
                <a:latin typeface="Arial"/>
              </a:rPr>
              <a:t>Subject</a:t>
            </a:r>
            <a:r>
              <a:rPr lang="en-US" sz="1200" b="false">
                <a:latin typeface="Arial"/>
              </a:rPr>
              <a:t> </a:t>
            </a:r>
            <a:r>
              <a:rPr lang="en-US" sz="1200" b="false">
                <a:latin typeface="Arial"/>
              </a:rPr>
              <a:t>Crucifixion</a:t>
            </a:r>
            <a:r>
              <a:rPr lang="en-US" sz="1200">
                <a:latin typeface="Arial"/>
              </a:rPr>
              <a:t>
</a:t>
            </a:r>
            <a:r>
              <a:rPr lang="en-US" sz="1200" b="true">
                <a:latin typeface="Arial"/>
              </a:rPr>
              <a:t>Subject</a:t>
            </a:r>
            <a:r>
              <a:rPr lang="en-US" sz="1200" b="false">
                <a:latin typeface="Arial"/>
              </a:rPr>
              <a:t> </a:t>
            </a:r>
            <a:r>
              <a:rPr lang="en-US" sz="1200" b="false">
                <a:latin typeface="Arial"/>
              </a:rPr>
              <a:t>Architecture</a:t>
            </a:r>
            <a:r>
              <a:rPr lang="en-US" sz="1200">
                <a:latin typeface="Arial"/>
              </a:rPr>
              <a:t>
</a:t>
            </a:r>
            <a:r>
              <a:rPr lang="en-US" sz="1200" b="true">
                <a:latin typeface="Arial"/>
              </a:rPr>
              <a:t>Category of Material</a:t>
            </a:r>
            <a:r>
              <a:rPr lang="en-US" sz="1200" b="false">
                <a:latin typeface="Arial"/>
              </a:rPr>
              <a:t> </a:t>
            </a:r>
            <a:r>
              <a:rPr lang="en-US" sz="1200" b="false">
                <a:latin typeface="Arial"/>
              </a:rPr>
              <a:t>Photography</a:t>
            </a:r>
            <a:r>
              <a:rPr lang="en-US" sz="1200">
                <a:latin typeface="Arial"/>
              </a:rPr>
              <a:t>
</a:t>
            </a:r>
            <a:r>
              <a:rPr lang="en-US" sz="1200" b="true">
                <a:latin typeface="Arial"/>
              </a:rPr>
              <a:t>Sub-Category</a:t>
            </a:r>
            <a:r>
              <a:rPr lang="en-US" sz="1200" b="false">
                <a:latin typeface="Arial"/>
              </a:rPr>
              <a:t> </a:t>
            </a:r>
            <a:r>
              <a:rPr lang="en-US" sz="1200" b="false">
                <a:latin typeface="Arial"/>
              </a:rPr>
              <a:t>Analogue photography</a:t>
            </a:r>
            <a:r>
              <a:rPr lang="en-US" sz="1200">
                <a:latin typeface="Arial"/>
              </a:rPr>
              <a:t>
</a:t>
            </a:r>
            <a:r>
              <a:rPr lang="en-US" sz="1200" b="true">
                <a:latin typeface="Arial"/>
              </a:rPr>
              <a:t>Technique Used</a:t>
            </a:r>
            <a:r>
              <a:rPr lang="en-US" sz="1200" b="false">
                <a:latin typeface="Arial"/>
              </a:rPr>
              <a:t> </a:t>
            </a:r>
            <a:r>
              <a:rPr lang="en-US" sz="1200" b="false">
                <a:latin typeface="Arial"/>
              </a:rPr>
              <a:t>Albumen prints</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Creation Site</a:t>
            </a:r>
            <a:r>
              <a:rPr lang="en-US" sz="1200" b="false">
                <a:latin typeface="Arial"/>
              </a:rPr>
              <a:t> </a:t>
            </a:r>
            <a:r>
              <a:rPr lang="en-US" sz="1200" b="false">
                <a:latin typeface="Arial"/>
              </a:rPr>
              <a:t>England: Greater London: London: City of London: Ludgate Hill</a:t>
            </a:r>
            <a:r>
              <a:rPr lang="en-US" sz="1200">
                <a:latin typeface="Arial"/>
              </a:rPr>
              <a:t>
</a:t>
            </a:r>
            <a:r>
              <a:rPr lang="en-US" sz="1200" b="true">
                <a:latin typeface="Arial"/>
              </a:rPr>
              <a:t>Time Period Covered</a:t>
            </a:r>
            <a:r>
              <a:rPr lang="en-US" sz="1200" b="false">
                <a:latin typeface="Arial"/>
              </a:rPr>
              <a:t> </a:t>
            </a:r>
            <a:r>
              <a:rPr lang="en-US" sz="1200" b="false">
                <a:latin typeface="Arial"/>
              </a:rPr>
              <a:t>20th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London: London: City of London: Ludgate Hill</a:t>
            </a:r>
            <a:r>
              <a:rPr lang="en-US" sz="1200">
                <a:latin typeface="Arial"/>
              </a:rPr>
              <a:t>
</a:t>
            </a:r>
            <a:r>
              <a:rPr lang="en-US" sz="1200" b="true">
                <a:latin typeface="Arial"/>
              </a:rPr>
              <a:t>Item Height</a:t>
            </a:r>
            <a:r>
              <a:rPr lang="en-US" sz="1200" b="false">
                <a:latin typeface="Arial"/>
              </a:rPr>
              <a:t> </a:t>
            </a:r>
            <a:r>
              <a:rPr lang="en-US" sz="1200" b="false">
                <a:latin typeface="Arial"/>
              </a:rPr>
              <a:t>197 mm</a:t>
            </a:r>
            <a:r>
              <a:rPr lang="en-US" sz="1200">
                <a:latin typeface="Arial"/>
              </a:rPr>
              <a:t>
</a:t>
            </a:r>
            <a:r>
              <a:rPr lang="en-US" sz="1200" b="true">
                <a:latin typeface="Arial"/>
              </a:rPr>
              <a:t>Item Width</a:t>
            </a:r>
            <a:r>
              <a:rPr lang="en-US" sz="1200" b="false">
                <a:latin typeface="Arial"/>
              </a:rPr>
              <a:t> </a:t>
            </a:r>
            <a:r>
              <a:rPr lang="en-US" sz="1200" b="false">
                <a:latin typeface="Arial"/>
              </a:rPr>
              <a:t>142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Bibliography</a:t>
            </a:r>
            <a:r>
              <a:rPr lang="en-US" sz="1200" b="false">
                <a:latin typeface="Arial"/>
              </a:rPr>
              <a:t> </a:t>
            </a:r>
            <a:r>
              <a:rPr lang="en-US" sz="1200" b="false">
                <a:latin typeface="Arial"/>
              </a:rPr>
              <a:t>&lt;A href="https://luna.manchester.ac.uk/luna/servlet/s/w39w18"&gt;English architecture and landscapes.&lt;/a&gt;</a:t>
            </a:r>
            <a:r>
              <a:rPr lang="en-US" sz="1200">
                <a:latin typeface="Arial"/>
              </a:rPr>
              <a:t>
</a:t>
            </a:r>
            <a:r>
              <a:rPr lang="en-US" sz="1200" b="true">
                <a:latin typeface="Arial"/>
              </a:rPr>
              <a:t>Notes</a:t>
            </a:r>
            <a:r>
              <a:rPr lang="en-US" sz="1200" b="false">
                <a:latin typeface="Arial"/>
              </a:rPr>
              <a:t> </a:t>
            </a:r>
            <a:r>
              <a:rPr lang="en-US" sz="1200" b="false">
                <a:latin typeface="Arial"/>
              </a:rPr>
              <a:t>Bottom centre, underneath the print "St Paul's" in pencil.</a:t>
            </a:r>
            <a:r>
              <a:rPr lang="en-US" sz="1200">
                <a:latin typeface="Arial"/>
              </a:rPr>
              <a:t>
</a:t>
            </a:r>
            <a:r>
              <a:rPr lang="en-US" sz="1200" b="true">
                <a:latin typeface="Arial"/>
              </a:rPr>
              <a:t>Date Captured (yyyy-mm-dd)</a:t>
            </a:r>
            <a:r>
              <a:rPr lang="en-US" sz="1200" b="false">
                <a:latin typeface="Arial"/>
              </a:rPr>
              <a:t> </a:t>
            </a:r>
            <a:r>
              <a:rPr lang="en-US" sz="1200" b="false">
                <a:latin typeface="Arial"/>
              </a:rPr>
              <a:t>2017-09-18</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2017-09</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394200" y="0"/>
            <a:ext cx="7467600" cy="9144000"/>
          </a:xfrm>
          <a:prstGeom prst="rect">
            <a:avLst/>
          </a:prstGeom>
        </p:spPr>
      </p:pic>
      <p:sp>
        <p:nvSpPr>
          <p:cNvPr name="TextBox 3" id="3"/>
          <p:cNvSpPr txBox="true"/>
          <p:nvPr/>
        </p:nvSpPr>
        <p:spPr>
          <a:xfrm>
            <a:off x="0" y="9144000"/>
            <a:ext cx="16256000" cy="63500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JRL17101885</a:t>
            </a:r>
            <a:r>
              <a:rPr lang="en-US" sz="1200">
                <a:latin typeface="Arial"/>
              </a:rPr>
              <a:t>
</a:t>
            </a:r>
            <a:r>
              <a:rPr lang="en-US" sz="1200" b="true">
                <a:latin typeface="Arial"/>
              </a:rPr>
              <a:t>Reference Number</a:t>
            </a:r>
            <a:r>
              <a:rPr lang="en-US" sz="1200" b="false">
                <a:latin typeface="Arial"/>
              </a:rPr>
              <a:t> </a:t>
            </a:r>
            <a:r>
              <a:rPr lang="en-US" sz="1200" b="false">
                <a:latin typeface="Arial"/>
              </a:rPr>
              <a:t>VPH.9.5</a:t>
            </a:r>
            <a:r>
              <a:rPr lang="en-US" sz="1200">
                <a:latin typeface="Arial"/>
              </a:rPr>
              <a:t>
</a:t>
            </a:r>
            <a:r>
              <a:rPr lang="en-US" sz="1200" b="true">
                <a:latin typeface="Arial"/>
              </a:rPr>
              <a:t>Image Title</a:t>
            </a:r>
            <a:r>
              <a:rPr lang="en-US" sz="1200" b="false">
                <a:latin typeface="Arial"/>
              </a:rPr>
              <a:t> </a:t>
            </a:r>
            <a:r>
              <a:rPr lang="en-US" sz="1200" b="false">
                <a:latin typeface="Arial"/>
              </a:rPr>
              <a:t>View of the Inland Revenue Office, Manchester</a:t>
            </a:r>
            <a:r>
              <a:rPr lang="en-US" sz="1200">
                <a:latin typeface="Arial"/>
              </a:rPr>
              <a:t>
</a:t>
            </a:r>
            <a:r>
              <a:rPr lang="en-US" sz="1200" b="true">
                <a:latin typeface="Arial"/>
              </a:rPr>
              <a:t>Parent Work Title</a:t>
            </a:r>
            <a:r>
              <a:rPr lang="en-US" sz="1200" b="false">
                <a:latin typeface="Arial"/>
              </a:rPr>
              <a:t> </a:t>
            </a:r>
            <a:r>
              <a:rPr lang="en-US" sz="1200" b="false">
                <a:latin typeface="Arial"/>
              </a:rPr>
              <a:t>Manchester</a:t>
            </a:r>
            <a:r>
              <a:rPr lang="en-US" sz="1200">
                <a:latin typeface="Arial"/>
              </a:rPr>
              <a:t>
</a:t>
            </a:r>
            <a:r>
              <a:rPr lang="en-US" sz="1200" b="true">
                <a:latin typeface="Arial"/>
              </a:rPr>
              <a:t>Creator</a:t>
            </a:r>
            <a:r>
              <a:rPr lang="en-US" sz="1200" b="false">
                <a:latin typeface="Arial"/>
              </a:rPr>
              <a:t> </a:t>
            </a:r>
            <a:r>
              <a:rPr lang="en-US" sz="1200" b="false">
                <a:latin typeface="Arial"/>
              </a:rPr>
              <a:t>Francis Frith &amp; Co.</a:t>
            </a:r>
            <a:r>
              <a:rPr lang="en-US" sz="1200">
                <a:latin typeface="Arial"/>
              </a:rPr>
              <a:t>
</a:t>
            </a:r>
            <a:r>
              <a:rPr lang="en-US" sz="1200" b="true">
                <a:latin typeface="Arial"/>
              </a:rPr>
              <a:t>Creator Role</a:t>
            </a:r>
            <a:r>
              <a:rPr lang="en-US" sz="1200" b="false">
                <a:latin typeface="Arial"/>
              </a:rPr>
              <a:t> </a:t>
            </a:r>
            <a:r>
              <a:rPr lang="en-US" sz="1200" b="false">
                <a:latin typeface="Arial"/>
              </a:rPr>
              <a:t>Photographer</a:t>
            </a:r>
            <a:r>
              <a:rPr lang="en-US" sz="1200">
                <a:latin typeface="Arial"/>
              </a:rPr>
              <a:t>
</a:t>
            </a:r>
            <a:r>
              <a:rPr lang="en-US" sz="1200" b="true">
                <a:latin typeface="Arial"/>
              </a:rPr>
              <a:t>Date Created</a:t>
            </a:r>
            <a:r>
              <a:rPr lang="en-US" sz="1200" b="false">
                <a:latin typeface="Arial"/>
              </a:rPr>
              <a:t> </a:t>
            </a:r>
            <a:r>
              <a:rPr lang="en-US" sz="1200" b="false">
                <a:latin typeface="Arial"/>
              </a:rPr>
              <a:t>c1870</a:t>
            </a:r>
            <a:r>
              <a:rPr lang="en-US" sz="1200">
                <a:latin typeface="Arial"/>
              </a:rPr>
              <a:t>
</a:t>
            </a:r>
            <a:r>
              <a:rPr lang="en-US" sz="1200" b="true">
                <a:latin typeface="Arial"/>
              </a:rPr>
              <a:t>Image Sequence Number</a:t>
            </a:r>
            <a:r>
              <a:rPr lang="en-US" sz="1200" b="false">
                <a:latin typeface="Arial"/>
              </a:rPr>
              <a:t> </a:t>
            </a:r>
            <a:r>
              <a:rPr lang="en-US" sz="1200" b="false">
                <a:latin typeface="Arial"/>
              </a:rPr>
              <a:t>5</a:t>
            </a:r>
            <a:r>
              <a:rPr lang="en-US" sz="1200">
                <a:latin typeface="Arial"/>
              </a:rPr>
              <a:t>
</a:t>
            </a:r>
            <a:r>
              <a:rPr lang="en-US" sz="1200" b="true">
                <a:latin typeface="Arial"/>
              </a:rPr>
              <a:t>Description</a:t>
            </a:r>
            <a:r>
              <a:rPr lang="en-US" sz="1200" b="false">
                <a:latin typeface="Arial"/>
              </a:rPr>
              <a:t> </a:t>
            </a:r>
            <a:r>
              <a:rPr lang="en-US" sz="1200" b="false">
                <a:latin typeface="Arial"/>
              </a:rPr>
              <a:t>View of the Inland Revenue Office, on Mount Street, Manchester; now known as the Lawrence Buildings. The building which is of sandstone ashlar with a slate roof, was constructed for the Inland Revenue in 1874-6 by Pennington and Bridgen in the Gothic Revival style. It has distinctive arched windows and tall crocketed gables. The corner doorway is decorated by a lion on one side and a unicorn on the other, each stood on pedestals. An elaborate two-storey oriel window sits directly above the entrance.</a:t>
            </a:r>
            <a:r>
              <a:rPr lang="en-US" sz="1200">
                <a:latin typeface="Arial"/>
              </a:rPr>
              <a:t>
</a:t>
            </a:r>
            <a:r>
              <a:rPr lang="en-US" sz="1200" b="true">
                <a:latin typeface="Arial"/>
              </a:rPr>
              <a:t>Keyword</a:t>
            </a:r>
            <a:r>
              <a:rPr lang="en-US" sz="1200" b="false">
                <a:latin typeface="Arial"/>
              </a:rPr>
              <a:t> </a:t>
            </a:r>
            <a:r>
              <a:rPr lang="en-US" sz="1200" b="false">
                <a:latin typeface="Arial"/>
              </a:rPr>
              <a:t>Manchester; Architecture; Inland Revenue; Gothic.</a:t>
            </a:r>
            <a:r>
              <a:rPr lang="en-US" sz="1200">
                <a:latin typeface="Arial"/>
              </a:rPr>
              <a:t>
</a:t>
            </a:r>
            <a:r>
              <a:rPr lang="en-US" sz="1200" b="true">
                <a:latin typeface="Arial"/>
              </a:rPr>
              <a:t>Language</a:t>
            </a:r>
            <a:r>
              <a:rPr lang="en-US" sz="1200" b="false">
                <a:latin typeface="Arial"/>
              </a:rPr>
              <a:t> </a:t>
            </a:r>
            <a:r>
              <a:rPr lang="en-US" sz="1200" b="false">
                <a:latin typeface="Arial"/>
              </a:rPr>
              <a:t>English</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Subject</a:t>
            </a:r>
            <a:r>
              <a:rPr lang="en-US" sz="1200" b="false">
                <a:latin typeface="Arial"/>
              </a:rPr>
              <a:t> </a:t>
            </a:r>
            <a:r>
              <a:rPr lang="en-US" sz="1200" b="false">
                <a:latin typeface="Arial"/>
              </a:rPr>
              <a:t>Photography--History--19th century</a:t>
            </a:r>
            <a:r>
              <a:rPr lang="en-US" sz="1200">
                <a:latin typeface="Arial"/>
              </a:rPr>
              <a:t>
</a:t>
            </a:r>
            <a:r>
              <a:rPr lang="en-US" sz="1200" b="true">
                <a:latin typeface="Arial"/>
              </a:rPr>
              <a:t>Subject</a:t>
            </a:r>
            <a:r>
              <a:rPr lang="en-US" sz="1200" b="false">
                <a:latin typeface="Arial"/>
              </a:rPr>
              <a:t> </a:t>
            </a:r>
            <a:r>
              <a:rPr lang="en-US" sz="1200" b="false">
                <a:latin typeface="Arial"/>
              </a:rPr>
              <a:t>Architecture</a:t>
            </a:r>
            <a:r>
              <a:rPr lang="en-US" sz="1200">
                <a:latin typeface="Arial"/>
              </a:rPr>
              <a:t>
</a:t>
            </a:r>
            <a:r>
              <a:rPr lang="en-US" sz="1200" b="true">
                <a:latin typeface="Arial"/>
              </a:rPr>
              <a:t>Category of Material</a:t>
            </a:r>
            <a:r>
              <a:rPr lang="en-US" sz="1200" b="false">
                <a:latin typeface="Arial"/>
              </a:rPr>
              <a:t> </a:t>
            </a:r>
            <a:r>
              <a:rPr lang="en-US" sz="1200" b="false">
                <a:latin typeface="Arial"/>
              </a:rPr>
              <a:t>Photography</a:t>
            </a:r>
            <a:r>
              <a:rPr lang="en-US" sz="1200">
                <a:latin typeface="Arial"/>
              </a:rPr>
              <a:t>
</a:t>
            </a:r>
            <a:r>
              <a:rPr lang="en-US" sz="1200" b="true">
                <a:latin typeface="Arial"/>
              </a:rPr>
              <a:t>Sub-Category</a:t>
            </a:r>
            <a:r>
              <a:rPr lang="en-US" sz="1200" b="false">
                <a:latin typeface="Arial"/>
              </a:rPr>
              <a:t> </a:t>
            </a:r>
            <a:r>
              <a:rPr lang="en-US" sz="1200" b="false">
                <a:latin typeface="Arial"/>
              </a:rPr>
              <a:t>Analogue photography</a:t>
            </a:r>
            <a:r>
              <a:rPr lang="en-US" sz="1200">
                <a:latin typeface="Arial"/>
              </a:rPr>
              <a:t>
</a:t>
            </a:r>
            <a:r>
              <a:rPr lang="en-US" sz="1200" b="true">
                <a:latin typeface="Arial"/>
              </a:rPr>
              <a:t>Technique Used</a:t>
            </a:r>
            <a:r>
              <a:rPr lang="en-US" sz="1200" b="false">
                <a:latin typeface="Arial"/>
              </a:rPr>
              <a:t> </a:t>
            </a:r>
            <a:r>
              <a:rPr lang="en-US" sz="1200" b="false">
                <a:latin typeface="Arial"/>
              </a:rPr>
              <a:t>Albumen prints</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Creation Site</a:t>
            </a:r>
            <a:r>
              <a:rPr lang="en-US" sz="1200" b="false">
                <a:latin typeface="Arial"/>
              </a:rPr>
              <a:t> </a:t>
            </a:r>
            <a:r>
              <a:rPr lang="en-US" sz="1200" b="false">
                <a:latin typeface="Arial"/>
              </a:rPr>
              <a:t>England: Greater Manchester: Manchester</a:t>
            </a:r>
            <a:r>
              <a:rPr lang="en-US" sz="1200">
                <a:latin typeface="Arial"/>
              </a:rPr>
              <a:t>
</a:t>
            </a:r>
            <a:r>
              <a:rPr lang="en-US" sz="1200" b="true">
                <a:latin typeface="Arial"/>
              </a:rPr>
              <a:t>Time Period Covered</a:t>
            </a:r>
            <a:r>
              <a:rPr lang="en-US" sz="1200" b="false">
                <a:latin typeface="Arial"/>
              </a:rPr>
              <a:t> </a:t>
            </a:r>
            <a:r>
              <a:rPr lang="en-US" sz="1200" b="false">
                <a:latin typeface="Arial"/>
              </a:rPr>
              <a:t>19th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Manchester</a:t>
            </a:r>
            <a:r>
              <a:rPr lang="en-US" sz="1200">
                <a:latin typeface="Arial"/>
              </a:rPr>
              <a:t>
</a:t>
            </a:r>
            <a:r>
              <a:rPr lang="en-US" sz="1200" b="true">
                <a:latin typeface="Arial"/>
              </a:rPr>
              <a:t>Item Height</a:t>
            </a:r>
            <a:r>
              <a:rPr lang="en-US" sz="1200" b="false">
                <a:latin typeface="Arial"/>
              </a:rPr>
              <a:t> </a:t>
            </a:r>
            <a:r>
              <a:rPr lang="en-US" sz="1200" b="false">
                <a:latin typeface="Arial"/>
              </a:rPr>
              <a:t>209 mm</a:t>
            </a:r>
            <a:r>
              <a:rPr lang="en-US" sz="1200">
                <a:latin typeface="Arial"/>
              </a:rPr>
              <a:t>
</a:t>
            </a:r>
            <a:r>
              <a:rPr lang="en-US" sz="1200" b="true">
                <a:latin typeface="Arial"/>
              </a:rPr>
              <a:t>Item Width</a:t>
            </a:r>
            <a:r>
              <a:rPr lang="en-US" sz="1200" b="false">
                <a:latin typeface="Arial"/>
              </a:rPr>
              <a:t> </a:t>
            </a:r>
            <a:r>
              <a:rPr lang="en-US" sz="1200" b="false">
                <a:latin typeface="Arial"/>
              </a:rPr>
              <a:t>164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Bibliography</a:t>
            </a:r>
            <a:r>
              <a:rPr lang="en-US" sz="1200" b="false">
                <a:latin typeface="Arial"/>
              </a:rPr>
              <a:t> </a:t>
            </a:r>
            <a:r>
              <a:rPr lang="en-US" sz="1200" b="false">
                <a:latin typeface="Arial"/>
              </a:rPr>
              <a:t>&lt;A href="https://luna.manchester.ac.uk/luna/servlet/s/q7pr7q"&gt;Manchester.&lt;/a&gt;</a:t>
            </a:r>
            <a:r>
              <a:rPr lang="en-US" sz="1200">
                <a:latin typeface="Arial"/>
              </a:rPr>
              <a:t>
</a:t>
            </a:r>
            <a:r>
              <a:rPr lang="en-US" sz="1200" b="true">
                <a:latin typeface="Arial"/>
              </a:rPr>
              <a:t>Date Captured (yyyy-mm-dd)</a:t>
            </a:r>
            <a:r>
              <a:rPr lang="en-US" sz="1200" b="false">
                <a:latin typeface="Arial"/>
              </a:rPr>
              <a:t> </a:t>
            </a:r>
            <a:r>
              <a:rPr lang="en-US" sz="1200" b="false">
                <a:latin typeface="Arial"/>
              </a:rPr>
              <a:t>2017-10-12</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2017-11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864100" y="0"/>
            <a:ext cx="6527800" cy="9144000"/>
          </a:xfrm>
          <a:prstGeom prst="rect">
            <a:avLst/>
          </a:prstGeom>
        </p:spPr>
      </p:pic>
      <p:sp>
        <p:nvSpPr>
          <p:cNvPr name="TextBox 3" id="3"/>
          <p:cNvSpPr txBox="true"/>
          <p:nvPr/>
        </p:nvSpPr>
        <p:spPr>
          <a:xfrm>
            <a:off x="0" y="9144000"/>
            <a:ext cx="16256000" cy="51435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JRL17114903</a:t>
            </a:r>
            <a:r>
              <a:rPr lang="en-US" sz="1200">
                <a:latin typeface="Arial"/>
              </a:rPr>
              <a:t>
</a:t>
            </a:r>
            <a:r>
              <a:rPr lang="en-US" sz="1200" b="true">
                <a:latin typeface="Arial"/>
              </a:rPr>
              <a:t>Reference Number</a:t>
            </a:r>
            <a:r>
              <a:rPr lang="en-US" sz="1200" b="false">
                <a:latin typeface="Arial"/>
              </a:rPr>
              <a:t> </a:t>
            </a:r>
            <a:r>
              <a:rPr lang="en-US" sz="1200" b="false">
                <a:latin typeface="Arial"/>
              </a:rPr>
              <a:t>VPH.35</a:t>
            </a:r>
            <a:r>
              <a:rPr lang="en-US" sz="1200">
                <a:latin typeface="Arial"/>
              </a:rPr>
              <a:t>
</a:t>
            </a:r>
            <a:r>
              <a:rPr lang="en-US" sz="1200" b="true">
                <a:latin typeface="Arial"/>
              </a:rPr>
              <a:t>Image Title</a:t>
            </a:r>
            <a:r>
              <a:rPr lang="en-US" sz="1200" b="false">
                <a:latin typeface="Arial"/>
              </a:rPr>
              <a:t> </a:t>
            </a:r>
            <a:r>
              <a:rPr lang="en-US" sz="1200" b="false">
                <a:latin typeface="Arial"/>
              </a:rPr>
              <a:t>Portrait of a mother and daughter</a:t>
            </a:r>
            <a:r>
              <a:rPr lang="en-US" sz="1200">
                <a:latin typeface="Arial"/>
              </a:rPr>
              <a:t>
</a:t>
            </a:r>
            <a:r>
              <a:rPr lang="en-US" sz="1200" b="true">
                <a:latin typeface="Arial"/>
              </a:rPr>
              <a:t>Alternative Image Title</a:t>
            </a:r>
            <a:r>
              <a:rPr lang="en-US" sz="1200" b="false">
                <a:latin typeface="Arial"/>
              </a:rPr>
              <a:t> </a:t>
            </a:r>
            <a:r>
              <a:rPr lang="en-US" sz="1200" b="false">
                <a:latin typeface="Arial"/>
              </a:rPr>
              <a:t>Photo Jewellery</a:t>
            </a:r>
            <a:r>
              <a:rPr lang="en-US" sz="1200">
                <a:latin typeface="Arial"/>
              </a:rPr>
              <a:t>
</a:t>
            </a:r>
            <a:r>
              <a:rPr lang="en-US" sz="1200" b="true">
                <a:latin typeface="Arial"/>
              </a:rPr>
              <a:t>Creator</a:t>
            </a:r>
            <a:r>
              <a:rPr lang="en-US" sz="1200" b="false">
                <a:latin typeface="Arial"/>
              </a:rPr>
              <a:t> </a:t>
            </a:r>
            <a:r>
              <a:rPr lang="en-US" sz="1200" b="false">
                <a:latin typeface="Arial"/>
              </a:rPr>
              <a:t>Unknown</a:t>
            </a:r>
            <a:r>
              <a:rPr lang="en-US" sz="1200">
                <a:latin typeface="Arial"/>
              </a:rPr>
              <a:t>
</a:t>
            </a:r>
            <a:r>
              <a:rPr lang="en-US" sz="1200" b="true">
                <a:latin typeface="Arial"/>
              </a:rPr>
              <a:t>Creator Role</a:t>
            </a:r>
            <a:r>
              <a:rPr lang="en-US" sz="1200" b="false">
                <a:latin typeface="Arial"/>
              </a:rPr>
              <a:t> </a:t>
            </a:r>
            <a:r>
              <a:rPr lang="en-US" sz="1200" b="false">
                <a:latin typeface="Arial"/>
              </a:rPr>
              <a:t>Photographer</a:t>
            </a:r>
            <a:r>
              <a:rPr lang="en-US" sz="1200">
                <a:latin typeface="Arial"/>
              </a:rPr>
              <a:t>
</a:t>
            </a:r>
            <a:r>
              <a:rPr lang="en-US" sz="1200" b="true">
                <a:latin typeface="Arial"/>
              </a:rPr>
              <a:t>Date Created</a:t>
            </a:r>
            <a:r>
              <a:rPr lang="en-US" sz="1200" b="false">
                <a:latin typeface="Arial"/>
              </a:rPr>
              <a:t> </a:t>
            </a:r>
            <a:r>
              <a:rPr lang="en-US" sz="1200" b="false">
                <a:latin typeface="Arial"/>
              </a:rPr>
              <a:t>c1900s</a:t>
            </a:r>
            <a:r>
              <a:rPr lang="en-US" sz="1200">
                <a:latin typeface="Arial"/>
              </a:rPr>
              <a:t>
</a:t>
            </a:r>
            <a:r>
              <a:rPr lang="en-US" sz="1200" b="true">
                <a:latin typeface="Arial"/>
              </a:rPr>
              <a:t>Description</a:t>
            </a:r>
            <a:r>
              <a:rPr lang="en-US" sz="1200" b="false">
                <a:latin typeface="Arial"/>
              </a:rPr>
              <a:t> </a:t>
            </a:r>
            <a:r>
              <a:rPr lang="en-US" sz="1200" b="false">
                <a:latin typeface="Arial"/>
              </a:rPr>
              <a:t>A portrait on enamel of a mother and daughter, sat with their cheeks touching but looking off in different directions. The child is touching the mother's face, both are wearing white or light coloured clothing and the mother has many strings of pearls around her neck. The image has a reddish tone and is set into a gold frame with a hanging ring.</a:t>
            </a:r>
            <a:r>
              <a:rPr lang="en-US" sz="1200">
                <a:latin typeface="Arial"/>
              </a:rPr>
              <a:t>
</a:t>
            </a:r>
            <a:r>
              <a:rPr lang="en-US" sz="1200" b="true">
                <a:latin typeface="Arial"/>
              </a:rPr>
              <a:t>Keyword</a:t>
            </a:r>
            <a:r>
              <a:rPr lang="en-US" sz="1200" b="false">
                <a:latin typeface="Arial"/>
              </a:rPr>
              <a:t> </a:t>
            </a:r>
            <a:r>
              <a:rPr lang="en-US" sz="1200" b="false">
                <a:latin typeface="Arial"/>
              </a:rPr>
              <a:t>Photography; Enamel; Portraits.</a:t>
            </a:r>
            <a:r>
              <a:rPr lang="en-US" sz="1200">
                <a:latin typeface="Arial"/>
              </a:rPr>
              <a:t>
</a:t>
            </a:r>
            <a:r>
              <a:rPr lang="en-US" sz="1200" b="true">
                <a:latin typeface="Arial"/>
              </a:rPr>
              <a:t>Subject</a:t>
            </a:r>
            <a:r>
              <a:rPr lang="en-US" sz="1200" b="false">
                <a:latin typeface="Arial"/>
              </a:rPr>
              <a:t> </a:t>
            </a:r>
            <a:r>
              <a:rPr lang="en-US" sz="1200" b="false">
                <a:latin typeface="Arial"/>
              </a:rPr>
              <a:t>Photography--History--19th century</a:t>
            </a:r>
            <a:r>
              <a:rPr lang="en-US" sz="1200">
                <a:latin typeface="Arial"/>
              </a:rPr>
              <a:t>
</a:t>
            </a:r>
            <a:r>
              <a:rPr lang="en-US" sz="1200" b="true">
                <a:latin typeface="Arial"/>
              </a:rPr>
              <a:t>Category of Material</a:t>
            </a:r>
            <a:r>
              <a:rPr lang="en-US" sz="1200" b="false">
                <a:latin typeface="Arial"/>
              </a:rPr>
              <a:t> </a:t>
            </a:r>
            <a:r>
              <a:rPr lang="en-US" sz="1200" b="false">
                <a:latin typeface="Arial"/>
              </a:rPr>
              <a:t>Photography</a:t>
            </a:r>
            <a:r>
              <a:rPr lang="en-US" sz="1200">
                <a:latin typeface="Arial"/>
              </a:rPr>
              <a:t>
</a:t>
            </a:r>
            <a:r>
              <a:rPr lang="en-US" sz="1200" b="true">
                <a:latin typeface="Arial"/>
              </a:rPr>
              <a:t>Sub-Category</a:t>
            </a:r>
            <a:r>
              <a:rPr lang="en-US" sz="1200" b="false">
                <a:latin typeface="Arial"/>
              </a:rPr>
              <a:t> </a:t>
            </a:r>
            <a:r>
              <a:rPr lang="en-US" sz="1200" b="false">
                <a:latin typeface="Arial"/>
              </a:rPr>
              <a:t>Analogue photography</a:t>
            </a:r>
            <a:r>
              <a:rPr lang="en-US" sz="1200">
                <a:latin typeface="Arial"/>
              </a:rPr>
              <a:t>
</a:t>
            </a:r>
            <a:r>
              <a:rPr lang="en-US" sz="1200" b="true">
                <a:latin typeface="Arial"/>
              </a:rPr>
              <a:t>Sub-Category</a:t>
            </a:r>
            <a:r>
              <a:rPr lang="en-US" sz="1200" b="false">
                <a:latin typeface="Arial"/>
              </a:rPr>
              <a:t> </a:t>
            </a:r>
            <a:r>
              <a:rPr lang="en-US" sz="1200" b="false">
                <a:latin typeface="Arial"/>
              </a:rPr>
              <a:t>Portraits</a:t>
            </a:r>
            <a:r>
              <a:rPr lang="en-US" sz="1200">
                <a:latin typeface="Arial"/>
              </a:rPr>
              <a:t>
</a:t>
            </a:r>
            <a:r>
              <a:rPr lang="en-US" sz="1200" b="true">
                <a:latin typeface="Arial"/>
              </a:rPr>
              <a:t>Support</a:t>
            </a:r>
            <a:r>
              <a:rPr lang="en-US" sz="1200" b="false">
                <a:latin typeface="Arial"/>
              </a:rPr>
              <a:t> </a:t>
            </a:r>
            <a:r>
              <a:rPr lang="en-US" sz="1200" b="false">
                <a:latin typeface="Arial"/>
              </a:rPr>
              <a:t>Enamel</a:t>
            </a:r>
            <a:r>
              <a:rPr lang="en-US" sz="1200">
                <a:latin typeface="Arial"/>
              </a:rPr>
              <a:t>
</a:t>
            </a:r>
            <a:r>
              <a:rPr lang="en-US" sz="1200" b="true">
                <a:latin typeface="Arial"/>
              </a:rPr>
              <a:t>Time Period Covered</a:t>
            </a:r>
            <a:r>
              <a:rPr lang="en-US" sz="1200" b="false">
                <a:latin typeface="Arial"/>
              </a:rPr>
              <a:t> </a:t>
            </a:r>
            <a:r>
              <a:rPr lang="en-US" sz="1200" b="false">
                <a:latin typeface="Arial"/>
              </a:rPr>
              <a:t>19th Century CE</a:t>
            </a:r>
            <a:r>
              <a:rPr lang="en-US" sz="1200">
                <a:latin typeface="Arial"/>
              </a:rPr>
              <a:t>
</a:t>
            </a:r>
            <a:r>
              <a:rPr lang="en-US" sz="1200" b="true">
                <a:latin typeface="Arial"/>
              </a:rPr>
              <a:t>Item Height</a:t>
            </a:r>
            <a:r>
              <a:rPr lang="en-US" sz="1200" b="false">
                <a:latin typeface="Arial"/>
              </a:rPr>
              <a:t> </a:t>
            </a:r>
            <a:r>
              <a:rPr lang="en-US" sz="1200" b="false">
                <a:latin typeface="Arial"/>
              </a:rPr>
              <a:t>24 mm</a:t>
            </a:r>
            <a:r>
              <a:rPr lang="en-US" sz="1200">
                <a:latin typeface="Arial"/>
              </a:rPr>
              <a:t>
</a:t>
            </a:r>
            <a:r>
              <a:rPr lang="en-US" sz="1200" b="true">
                <a:latin typeface="Arial"/>
              </a:rPr>
              <a:t>Item Width</a:t>
            </a:r>
            <a:r>
              <a:rPr lang="en-US" sz="1200" b="false">
                <a:latin typeface="Arial"/>
              </a:rPr>
              <a:t> </a:t>
            </a:r>
            <a:r>
              <a:rPr lang="en-US" sz="1200" b="false">
                <a:latin typeface="Arial"/>
              </a:rPr>
              <a:t>26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Captured (yyyy-mm-dd)</a:t>
            </a:r>
            <a:r>
              <a:rPr lang="en-US" sz="1200" b="false">
                <a:latin typeface="Arial"/>
              </a:rPr>
              <a:t> </a:t>
            </a:r>
            <a:r>
              <a:rPr lang="en-US" sz="1200" b="false">
                <a:latin typeface="Arial"/>
              </a:rPr>
              <a:t>2017-11-29</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2017-12</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5588000" y="0"/>
            <a:ext cx="5067300" cy="9144000"/>
          </a:xfrm>
          <a:prstGeom prst="rect">
            <a:avLst/>
          </a:prstGeom>
        </p:spPr>
      </p:pic>
      <p:sp>
        <p:nvSpPr>
          <p:cNvPr name="TextBox 3" id="3"/>
          <p:cNvSpPr txBox="true"/>
          <p:nvPr/>
        </p:nvSpPr>
        <p:spPr>
          <a:xfrm>
            <a:off x="0" y="9144000"/>
            <a:ext cx="16256000" cy="51435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JRL17114904</a:t>
            </a:r>
            <a:r>
              <a:rPr lang="en-US" sz="1200">
                <a:latin typeface="Arial"/>
              </a:rPr>
              <a:t>
</a:t>
            </a:r>
            <a:r>
              <a:rPr lang="en-US" sz="1200" b="true">
                <a:latin typeface="Arial"/>
              </a:rPr>
              <a:t>Reference Number</a:t>
            </a:r>
            <a:r>
              <a:rPr lang="en-US" sz="1200" b="false">
                <a:latin typeface="Arial"/>
              </a:rPr>
              <a:t> </a:t>
            </a:r>
            <a:r>
              <a:rPr lang="en-US" sz="1200" b="false">
                <a:latin typeface="Arial"/>
              </a:rPr>
              <a:t>VPH.36</a:t>
            </a:r>
            <a:r>
              <a:rPr lang="en-US" sz="1200">
                <a:latin typeface="Arial"/>
              </a:rPr>
              <a:t>
</a:t>
            </a:r>
            <a:r>
              <a:rPr lang="en-US" sz="1200" b="true">
                <a:latin typeface="Arial"/>
              </a:rPr>
              <a:t>Image Title</a:t>
            </a:r>
            <a:r>
              <a:rPr lang="en-US" sz="1200" b="false">
                <a:latin typeface="Arial"/>
              </a:rPr>
              <a:t> </a:t>
            </a:r>
            <a:r>
              <a:rPr lang="en-US" sz="1200" b="false">
                <a:latin typeface="Arial"/>
              </a:rPr>
              <a:t>Portrait of a fair-haired young man in uniform</a:t>
            </a:r>
            <a:r>
              <a:rPr lang="en-US" sz="1200">
                <a:latin typeface="Arial"/>
              </a:rPr>
              <a:t>
</a:t>
            </a:r>
            <a:r>
              <a:rPr lang="en-US" sz="1200" b="true">
                <a:latin typeface="Arial"/>
              </a:rPr>
              <a:t>Alternative Image Title</a:t>
            </a:r>
            <a:r>
              <a:rPr lang="en-US" sz="1200" b="false">
                <a:latin typeface="Arial"/>
              </a:rPr>
              <a:t> </a:t>
            </a:r>
            <a:r>
              <a:rPr lang="en-US" sz="1200" b="false">
                <a:latin typeface="Arial"/>
              </a:rPr>
              <a:t>Photo Jewellery</a:t>
            </a:r>
            <a:r>
              <a:rPr lang="en-US" sz="1200">
                <a:latin typeface="Arial"/>
              </a:rPr>
              <a:t>
</a:t>
            </a:r>
            <a:r>
              <a:rPr lang="en-US" sz="1200" b="true">
                <a:latin typeface="Arial"/>
              </a:rPr>
              <a:t>Creator</a:t>
            </a:r>
            <a:r>
              <a:rPr lang="en-US" sz="1200" b="false">
                <a:latin typeface="Arial"/>
              </a:rPr>
              <a:t> </a:t>
            </a:r>
            <a:r>
              <a:rPr lang="en-US" sz="1200" b="false">
                <a:latin typeface="Arial"/>
              </a:rPr>
              <a:t>Unknown</a:t>
            </a:r>
            <a:r>
              <a:rPr lang="en-US" sz="1200">
                <a:latin typeface="Arial"/>
              </a:rPr>
              <a:t>
</a:t>
            </a:r>
            <a:r>
              <a:rPr lang="en-US" sz="1200" b="true">
                <a:latin typeface="Arial"/>
              </a:rPr>
              <a:t>Creator Role</a:t>
            </a:r>
            <a:r>
              <a:rPr lang="en-US" sz="1200" b="false">
                <a:latin typeface="Arial"/>
              </a:rPr>
              <a:t> </a:t>
            </a:r>
            <a:r>
              <a:rPr lang="en-US" sz="1200" b="false">
                <a:latin typeface="Arial"/>
              </a:rPr>
              <a:t>Photographer</a:t>
            </a:r>
            <a:r>
              <a:rPr lang="en-US" sz="1200">
                <a:latin typeface="Arial"/>
              </a:rPr>
              <a:t>
</a:t>
            </a:r>
            <a:r>
              <a:rPr lang="en-US" sz="1200" b="true">
                <a:latin typeface="Arial"/>
              </a:rPr>
              <a:t>Date Created</a:t>
            </a:r>
            <a:r>
              <a:rPr lang="en-US" sz="1200" b="false">
                <a:latin typeface="Arial"/>
              </a:rPr>
              <a:t> </a:t>
            </a:r>
            <a:r>
              <a:rPr lang="en-US" sz="1200" b="false">
                <a:latin typeface="Arial"/>
              </a:rPr>
              <a:t>c1900s</a:t>
            </a:r>
            <a:r>
              <a:rPr lang="en-US" sz="1200">
                <a:latin typeface="Arial"/>
              </a:rPr>
              <a:t>
</a:t>
            </a:r>
            <a:r>
              <a:rPr lang="en-US" sz="1200" b="true">
                <a:latin typeface="Arial"/>
              </a:rPr>
              <a:t>Description</a:t>
            </a:r>
            <a:r>
              <a:rPr lang="en-US" sz="1200" b="false">
                <a:latin typeface="Arial"/>
              </a:rPr>
              <a:t> </a:t>
            </a:r>
            <a:r>
              <a:rPr lang="en-US" sz="1200" b="false">
                <a:latin typeface="Arial"/>
              </a:rPr>
              <a:t>A portrait on enamel of a fair-haired young man in a uniform. The tunic he is wearing has a high collar and is decorated with buttons and also what appears to be some military decoration. The image is set into a gold oval frame with a hanging ring.</a:t>
            </a:r>
            <a:r>
              <a:rPr lang="en-US" sz="1200">
                <a:latin typeface="Arial"/>
              </a:rPr>
              <a:t>
</a:t>
            </a:r>
            <a:r>
              <a:rPr lang="en-US" sz="1200" b="true">
                <a:latin typeface="Arial"/>
              </a:rPr>
              <a:t>Keyword</a:t>
            </a:r>
            <a:r>
              <a:rPr lang="en-US" sz="1200" b="false">
                <a:latin typeface="Arial"/>
              </a:rPr>
              <a:t> </a:t>
            </a:r>
            <a:r>
              <a:rPr lang="en-US" sz="1200" b="false">
                <a:latin typeface="Arial"/>
              </a:rPr>
              <a:t>Photography; Enamel; Portraits.</a:t>
            </a:r>
            <a:r>
              <a:rPr lang="en-US" sz="1200">
                <a:latin typeface="Arial"/>
              </a:rPr>
              <a:t>
</a:t>
            </a:r>
            <a:r>
              <a:rPr lang="en-US" sz="1200" b="true">
                <a:latin typeface="Arial"/>
              </a:rPr>
              <a:t>Subject</a:t>
            </a:r>
            <a:r>
              <a:rPr lang="en-US" sz="1200" b="false">
                <a:latin typeface="Arial"/>
              </a:rPr>
              <a:t> </a:t>
            </a:r>
            <a:r>
              <a:rPr lang="en-US" sz="1200" b="false">
                <a:latin typeface="Arial"/>
              </a:rPr>
              <a:t>Photography--History--19th century</a:t>
            </a:r>
            <a:r>
              <a:rPr lang="en-US" sz="1200">
                <a:latin typeface="Arial"/>
              </a:rPr>
              <a:t>
</a:t>
            </a:r>
            <a:r>
              <a:rPr lang="en-US" sz="1200" b="true">
                <a:latin typeface="Arial"/>
              </a:rPr>
              <a:t>Category of Material</a:t>
            </a:r>
            <a:r>
              <a:rPr lang="en-US" sz="1200" b="false">
                <a:latin typeface="Arial"/>
              </a:rPr>
              <a:t> </a:t>
            </a:r>
            <a:r>
              <a:rPr lang="en-US" sz="1200" b="false">
                <a:latin typeface="Arial"/>
              </a:rPr>
              <a:t>Photography</a:t>
            </a:r>
            <a:r>
              <a:rPr lang="en-US" sz="1200">
                <a:latin typeface="Arial"/>
              </a:rPr>
              <a:t>
</a:t>
            </a:r>
            <a:r>
              <a:rPr lang="en-US" sz="1200" b="true">
                <a:latin typeface="Arial"/>
              </a:rPr>
              <a:t>Sub-Category</a:t>
            </a:r>
            <a:r>
              <a:rPr lang="en-US" sz="1200" b="false">
                <a:latin typeface="Arial"/>
              </a:rPr>
              <a:t> </a:t>
            </a:r>
            <a:r>
              <a:rPr lang="en-US" sz="1200" b="false">
                <a:latin typeface="Arial"/>
              </a:rPr>
              <a:t>Analogue photography</a:t>
            </a:r>
            <a:r>
              <a:rPr lang="en-US" sz="1200">
                <a:latin typeface="Arial"/>
              </a:rPr>
              <a:t>
</a:t>
            </a:r>
            <a:r>
              <a:rPr lang="en-US" sz="1200" b="true">
                <a:latin typeface="Arial"/>
              </a:rPr>
              <a:t>Sub-Category</a:t>
            </a:r>
            <a:r>
              <a:rPr lang="en-US" sz="1200" b="false">
                <a:latin typeface="Arial"/>
              </a:rPr>
              <a:t> </a:t>
            </a:r>
            <a:r>
              <a:rPr lang="en-US" sz="1200" b="false">
                <a:latin typeface="Arial"/>
              </a:rPr>
              <a:t>Portraits</a:t>
            </a:r>
            <a:r>
              <a:rPr lang="en-US" sz="1200">
                <a:latin typeface="Arial"/>
              </a:rPr>
              <a:t>
</a:t>
            </a:r>
            <a:r>
              <a:rPr lang="en-US" sz="1200" b="true">
                <a:latin typeface="Arial"/>
              </a:rPr>
              <a:t>Support</a:t>
            </a:r>
            <a:r>
              <a:rPr lang="en-US" sz="1200" b="false">
                <a:latin typeface="Arial"/>
              </a:rPr>
              <a:t> </a:t>
            </a:r>
            <a:r>
              <a:rPr lang="en-US" sz="1200" b="false">
                <a:latin typeface="Arial"/>
              </a:rPr>
              <a:t>Enamel</a:t>
            </a:r>
            <a:r>
              <a:rPr lang="en-US" sz="1200">
                <a:latin typeface="Arial"/>
              </a:rPr>
              <a:t>
</a:t>
            </a:r>
            <a:r>
              <a:rPr lang="en-US" sz="1200" b="true">
                <a:latin typeface="Arial"/>
              </a:rPr>
              <a:t>Time Period Covered</a:t>
            </a:r>
            <a:r>
              <a:rPr lang="en-US" sz="1200" b="false">
                <a:latin typeface="Arial"/>
              </a:rPr>
              <a:t> </a:t>
            </a:r>
            <a:r>
              <a:rPr lang="en-US" sz="1200" b="false">
                <a:latin typeface="Arial"/>
              </a:rPr>
              <a:t>19th Century CE</a:t>
            </a:r>
            <a:r>
              <a:rPr lang="en-US" sz="1200">
                <a:latin typeface="Arial"/>
              </a:rPr>
              <a:t>
</a:t>
            </a:r>
            <a:r>
              <a:rPr lang="en-US" sz="1200" b="true">
                <a:latin typeface="Arial"/>
              </a:rPr>
              <a:t>Item Height</a:t>
            </a:r>
            <a:r>
              <a:rPr lang="en-US" sz="1200" b="false">
                <a:latin typeface="Arial"/>
              </a:rPr>
              <a:t> </a:t>
            </a:r>
            <a:r>
              <a:rPr lang="en-US" sz="1200" b="false">
                <a:latin typeface="Arial"/>
              </a:rPr>
              <a:t>57 mm</a:t>
            </a:r>
            <a:r>
              <a:rPr lang="en-US" sz="1200">
                <a:latin typeface="Arial"/>
              </a:rPr>
              <a:t>
</a:t>
            </a:r>
            <a:r>
              <a:rPr lang="en-US" sz="1200" b="true">
                <a:latin typeface="Arial"/>
              </a:rPr>
              <a:t>Item Width</a:t>
            </a:r>
            <a:r>
              <a:rPr lang="en-US" sz="1200" b="false">
                <a:latin typeface="Arial"/>
              </a:rPr>
              <a:t> </a:t>
            </a:r>
            <a:r>
              <a:rPr lang="en-US" sz="1200" b="false">
                <a:latin typeface="Arial"/>
              </a:rPr>
              <a:t>45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Captured (yyyy-mm-dd)</a:t>
            </a:r>
            <a:r>
              <a:rPr lang="en-US" sz="1200" b="false">
                <a:latin typeface="Arial"/>
              </a:rPr>
              <a:t> </a:t>
            </a:r>
            <a:r>
              <a:rPr lang="en-US" sz="1200" b="false">
                <a:latin typeface="Arial"/>
              </a:rPr>
              <a:t>2017-11-29</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2017-12</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838700" y="0"/>
            <a:ext cx="6565900" cy="9144000"/>
          </a:xfrm>
          <a:prstGeom prst="rect">
            <a:avLst/>
          </a:prstGeom>
        </p:spPr>
      </p:pic>
      <p:sp>
        <p:nvSpPr>
          <p:cNvPr name="TextBox 3" id="3"/>
          <p:cNvSpPr txBox="true"/>
          <p:nvPr/>
        </p:nvSpPr>
        <p:spPr>
          <a:xfrm>
            <a:off x="0" y="9144000"/>
            <a:ext cx="16256000" cy="54483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JRL17114912</a:t>
            </a:r>
            <a:r>
              <a:rPr lang="en-US" sz="1200">
                <a:latin typeface="Arial"/>
              </a:rPr>
              <a:t>
</a:t>
            </a:r>
            <a:r>
              <a:rPr lang="en-US" sz="1200" b="true">
                <a:latin typeface="Arial"/>
              </a:rPr>
              <a:t>Reference Number</a:t>
            </a:r>
            <a:r>
              <a:rPr lang="en-US" sz="1200" b="false">
                <a:latin typeface="Arial"/>
              </a:rPr>
              <a:t> </a:t>
            </a:r>
            <a:r>
              <a:rPr lang="en-US" sz="1200" b="false">
                <a:latin typeface="Arial"/>
              </a:rPr>
              <a:t>VPH.41.1</a:t>
            </a:r>
            <a:r>
              <a:rPr lang="en-US" sz="1200">
                <a:latin typeface="Arial"/>
              </a:rPr>
              <a:t>
</a:t>
            </a:r>
            <a:r>
              <a:rPr lang="en-US" sz="1200" b="true">
                <a:latin typeface="Arial"/>
              </a:rPr>
              <a:t>Image Title</a:t>
            </a:r>
            <a:r>
              <a:rPr lang="en-US" sz="1200" b="false">
                <a:latin typeface="Arial"/>
              </a:rPr>
              <a:t> </a:t>
            </a:r>
            <a:r>
              <a:rPr lang="en-US" sz="1200" b="false">
                <a:latin typeface="Arial"/>
              </a:rPr>
              <a:t>Portrait of a Victorian lady</a:t>
            </a:r>
            <a:r>
              <a:rPr lang="en-US" sz="1200">
                <a:latin typeface="Arial"/>
              </a:rPr>
              <a:t>
</a:t>
            </a:r>
            <a:r>
              <a:rPr lang="en-US" sz="1200" b="true">
                <a:latin typeface="Arial"/>
              </a:rPr>
              <a:t>Alternative Image Title</a:t>
            </a:r>
            <a:r>
              <a:rPr lang="en-US" sz="1200" b="false">
                <a:latin typeface="Arial"/>
              </a:rPr>
              <a:t> </a:t>
            </a:r>
            <a:r>
              <a:rPr lang="en-US" sz="1200" b="false">
                <a:latin typeface="Arial"/>
              </a:rPr>
              <a:t>Photo Jewellery</a:t>
            </a:r>
            <a:r>
              <a:rPr lang="en-US" sz="1200">
                <a:latin typeface="Arial"/>
              </a:rPr>
              <a:t>
</a:t>
            </a:r>
            <a:r>
              <a:rPr lang="en-US" sz="1200" b="true">
                <a:latin typeface="Arial"/>
              </a:rPr>
              <a:t>Creator</a:t>
            </a:r>
            <a:r>
              <a:rPr lang="en-US" sz="1200" b="false">
                <a:latin typeface="Arial"/>
              </a:rPr>
              <a:t> </a:t>
            </a:r>
            <a:r>
              <a:rPr lang="en-US" sz="1200" b="false">
                <a:latin typeface="Arial"/>
              </a:rPr>
              <a:t>Unknown</a:t>
            </a:r>
            <a:r>
              <a:rPr lang="en-US" sz="1200">
                <a:latin typeface="Arial"/>
              </a:rPr>
              <a:t>
</a:t>
            </a:r>
            <a:r>
              <a:rPr lang="en-US" sz="1200" b="true">
                <a:latin typeface="Arial"/>
              </a:rPr>
              <a:t>Creator Role</a:t>
            </a:r>
            <a:r>
              <a:rPr lang="en-US" sz="1200" b="false">
                <a:latin typeface="Arial"/>
              </a:rPr>
              <a:t> </a:t>
            </a:r>
            <a:r>
              <a:rPr lang="en-US" sz="1200" b="false">
                <a:latin typeface="Arial"/>
              </a:rPr>
              <a:t>Photographer</a:t>
            </a:r>
            <a:r>
              <a:rPr lang="en-US" sz="1200">
                <a:latin typeface="Arial"/>
              </a:rPr>
              <a:t>
</a:t>
            </a:r>
            <a:r>
              <a:rPr lang="en-US" sz="1200" b="true">
                <a:latin typeface="Arial"/>
              </a:rPr>
              <a:t>Date Created</a:t>
            </a:r>
            <a:r>
              <a:rPr lang="en-US" sz="1200" b="false">
                <a:latin typeface="Arial"/>
              </a:rPr>
              <a:t> </a:t>
            </a:r>
            <a:r>
              <a:rPr lang="en-US" sz="1200" b="false">
                <a:latin typeface="Arial"/>
              </a:rPr>
              <a:t>c1850s</a:t>
            </a:r>
            <a:r>
              <a:rPr lang="en-US" sz="1200">
                <a:latin typeface="Arial"/>
              </a:rPr>
              <a:t>
</a:t>
            </a:r>
            <a:r>
              <a:rPr lang="en-US" sz="1200" b="true">
                <a:latin typeface="Arial"/>
              </a:rPr>
              <a:t>Description</a:t>
            </a:r>
            <a:r>
              <a:rPr lang="en-US" sz="1200" b="false">
                <a:latin typeface="Arial"/>
              </a:rPr>
              <a:t> </a:t>
            </a:r>
            <a:r>
              <a:rPr lang="en-US" sz="1200" b="false">
                <a:latin typeface="Arial"/>
              </a:rPr>
              <a:t>A hand-coloured daguerreotype portrait of a Victorian lady. The lady wears a dress with a lace collar and a brooch pinned at the collar, her hair is parted in the centre and pulled back from her face. The image is one of two (presumably a husband and wife) set into a round gilt locket with a hanging ring. The locket engraved on each side with decorative patterns, a foliage design on one side and the initials 'AEW' within the design on the other.</a:t>
            </a:r>
            <a:r>
              <a:rPr lang="en-US" sz="1200">
                <a:latin typeface="Arial"/>
              </a:rPr>
              <a:t>
</a:t>
            </a:r>
            <a:r>
              <a:rPr lang="en-US" sz="1200" b="true">
                <a:latin typeface="Arial"/>
              </a:rPr>
              <a:t>Keyword</a:t>
            </a:r>
            <a:r>
              <a:rPr lang="en-US" sz="1200" b="false">
                <a:latin typeface="Arial"/>
              </a:rPr>
              <a:t> </a:t>
            </a:r>
            <a:r>
              <a:rPr lang="en-US" sz="1200" b="false">
                <a:latin typeface="Arial"/>
              </a:rPr>
              <a:t>Photography; Daguerreotypes; Portraits; Locket; keepsake; Love token.</a:t>
            </a:r>
            <a:r>
              <a:rPr lang="en-US" sz="1200">
                <a:latin typeface="Arial"/>
              </a:rPr>
              <a:t>
</a:t>
            </a:r>
            <a:r>
              <a:rPr lang="en-US" sz="1200" b="true">
                <a:latin typeface="Arial"/>
              </a:rPr>
              <a:t>Subject</a:t>
            </a:r>
            <a:r>
              <a:rPr lang="en-US" sz="1200" b="false">
                <a:latin typeface="Arial"/>
              </a:rPr>
              <a:t> </a:t>
            </a:r>
            <a:r>
              <a:rPr lang="en-US" sz="1200" b="false">
                <a:latin typeface="Arial"/>
              </a:rPr>
              <a:t>Photography--History--19th century</a:t>
            </a:r>
            <a:r>
              <a:rPr lang="en-US" sz="1200">
                <a:latin typeface="Arial"/>
              </a:rPr>
              <a:t>
</a:t>
            </a:r>
            <a:r>
              <a:rPr lang="en-US" sz="1200" b="true">
                <a:latin typeface="Arial"/>
              </a:rPr>
              <a:t>Category of Material</a:t>
            </a:r>
            <a:r>
              <a:rPr lang="en-US" sz="1200" b="false">
                <a:latin typeface="Arial"/>
              </a:rPr>
              <a:t> </a:t>
            </a:r>
            <a:r>
              <a:rPr lang="en-US" sz="1200" b="false">
                <a:latin typeface="Arial"/>
              </a:rPr>
              <a:t>Photography</a:t>
            </a:r>
            <a:r>
              <a:rPr lang="en-US" sz="1200">
                <a:latin typeface="Arial"/>
              </a:rPr>
              <a:t>
</a:t>
            </a:r>
            <a:r>
              <a:rPr lang="en-US" sz="1200" b="true">
                <a:latin typeface="Arial"/>
              </a:rPr>
              <a:t>Sub-Category</a:t>
            </a:r>
            <a:r>
              <a:rPr lang="en-US" sz="1200" b="false">
                <a:latin typeface="Arial"/>
              </a:rPr>
              <a:t> </a:t>
            </a:r>
            <a:r>
              <a:rPr lang="en-US" sz="1200" b="false">
                <a:latin typeface="Arial"/>
              </a:rPr>
              <a:t>Analogue photography</a:t>
            </a:r>
            <a:r>
              <a:rPr lang="en-US" sz="1200">
                <a:latin typeface="Arial"/>
              </a:rPr>
              <a:t>
</a:t>
            </a:r>
            <a:r>
              <a:rPr lang="en-US" sz="1200" b="true">
                <a:latin typeface="Arial"/>
              </a:rPr>
              <a:t>Sub-Category</a:t>
            </a:r>
            <a:r>
              <a:rPr lang="en-US" sz="1200" b="false">
                <a:latin typeface="Arial"/>
              </a:rPr>
              <a:t> </a:t>
            </a:r>
            <a:r>
              <a:rPr lang="en-US" sz="1200" b="false">
                <a:latin typeface="Arial"/>
              </a:rPr>
              <a:t>Portraits</a:t>
            </a:r>
            <a:r>
              <a:rPr lang="en-US" sz="1200">
                <a:latin typeface="Arial"/>
              </a:rPr>
              <a:t>
</a:t>
            </a:r>
            <a:r>
              <a:rPr lang="en-US" sz="1200" b="true">
                <a:latin typeface="Arial"/>
              </a:rPr>
              <a:t>Technique Used</a:t>
            </a:r>
            <a:r>
              <a:rPr lang="en-US" sz="1200" b="false">
                <a:latin typeface="Arial"/>
              </a:rPr>
              <a:t> </a:t>
            </a:r>
            <a:r>
              <a:rPr lang="en-US" sz="1200" b="false">
                <a:latin typeface="Arial"/>
              </a:rPr>
              <a:t>Daguerreotype (process)</a:t>
            </a:r>
            <a:r>
              <a:rPr lang="en-US" sz="1200">
                <a:latin typeface="Arial"/>
              </a:rPr>
              <a:t>
</a:t>
            </a:r>
            <a:r>
              <a:rPr lang="en-US" sz="1200" b="true">
                <a:latin typeface="Arial"/>
              </a:rPr>
              <a:t>Support</a:t>
            </a:r>
            <a:r>
              <a:rPr lang="en-US" sz="1200" b="false">
                <a:latin typeface="Arial"/>
              </a:rPr>
              <a:t> </a:t>
            </a:r>
            <a:r>
              <a:rPr lang="en-US" sz="1200" b="false">
                <a:latin typeface="Arial"/>
              </a:rPr>
              <a:t>Copper sheet plated with silver</a:t>
            </a:r>
            <a:r>
              <a:rPr lang="en-US" sz="1200">
                <a:latin typeface="Arial"/>
              </a:rPr>
              <a:t>
</a:t>
            </a:r>
            <a:r>
              <a:rPr lang="en-US" sz="1200" b="true">
                <a:latin typeface="Arial"/>
              </a:rPr>
              <a:t>Time Period Covered</a:t>
            </a:r>
            <a:r>
              <a:rPr lang="en-US" sz="1200" b="false">
                <a:latin typeface="Arial"/>
              </a:rPr>
              <a:t> </a:t>
            </a:r>
            <a:r>
              <a:rPr lang="en-US" sz="1200" b="false">
                <a:latin typeface="Arial"/>
              </a:rPr>
              <a:t>19th Century CE</a:t>
            </a:r>
            <a:r>
              <a:rPr lang="en-US" sz="1200">
                <a:latin typeface="Arial"/>
              </a:rPr>
              <a:t>
</a:t>
            </a:r>
            <a:r>
              <a:rPr lang="en-US" sz="1200" b="true">
                <a:latin typeface="Arial"/>
              </a:rPr>
              <a:t>Item Height</a:t>
            </a:r>
            <a:r>
              <a:rPr lang="en-US" sz="1200" b="false">
                <a:latin typeface="Arial"/>
              </a:rPr>
              <a:t> </a:t>
            </a:r>
            <a:r>
              <a:rPr lang="en-US" sz="1200" b="false">
                <a:latin typeface="Arial"/>
              </a:rPr>
              <a:t>36 mm</a:t>
            </a:r>
            <a:r>
              <a:rPr lang="en-US" sz="1200">
                <a:latin typeface="Arial"/>
              </a:rPr>
              <a:t>
</a:t>
            </a:r>
            <a:r>
              <a:rPr lang="en-US" sz="1200" b="true">
                <a:latin typeface="Arial"/>
              </a:rPr>
              <a:t>Item Width</a:t>
            </a:r>
            <a:r>
              <a:rPr lang="en-US" sz="1200" b="false">
                <a:latin typeface="Arial"/>
              </a:rPr>
              <a:t> </a:t>
            </a:r>
            <a:r>
              <a:rPr lang="en-US" sz="1200" b="false">
                <a:latin typeface="Arial"/>
              </a:rPr>
              <a:t>36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Captured (yyyy-mm-dd)</a:t>
            </a:r>
            <a:r>
              <a:rPr lang="en-US" sz="1200" b="false">
                <a:latin typeface="Arial"/>
              </a:rPr>
              <a:t> </a:t>
            </a:r>
            <a:r>
              <a:rPr lang="en-US" sz="1200" b="false">
                <a:latin typeface="Arial"/>
              </a:rPr>
              <a:t>2017-11-29</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2017-12</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2882900" y="0"/>
            <a:ext cx="10477500" cy="9144000"/>
          </a:xfrm>
          <a:prstGeom prst="rect">
            <a:avLst/>
          </a:prstGeom>
        </p:spPr>
      </p:pic>
      <p:sp>
        <p:nvSpPr>
          <p:cNvPr name="TextBox 3" id="3"/>
          <p:cNvSpPr txBox="true"/>
          <p:nvPr/>
        </p:nvSpPr>
        <p:spPr>
          <a:xfrm>
            <a:off x="0" y="9144000"/>
            <a:ext cx="16256000" cy="57531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JRL17110565</a:t>
            </a:r>
            <a:r>
              <a:rPr lang="en-US" sz="1200">
                <a:latin typeface="Arial"/>
              </a:rPr>
              <a:t>
</a:t>
            </a:r>
            <a:r>
              <a:rPr lang="en-US" sz="1200" b="true">
                <a:latin typeface="Arial"/>
              </a:rPr>
              <a:t>Reference Number</a:t>
            </a:r>
            <a:r>
              <a:rPr lang="en-US" sz="1200" b="false">
                <a:latin typeface="Arial"/>
              </a:rPr>
              <a:t> </a:t>
            </a:r>
            <a:r>
              <a:rPr lang="en-US" sz="1200" b="false">
                <a:latin typeface="Arial"/>
              </a:rPr>
              <a:t>VPH.5.164</a:t>
            </a:r>
            <a:r>
              <a:rPr lang="en-US" sz="1200">
                <a:latin typeface="Arial"/>
              </a:rPr>
              <a:t>
</a:t>
            </a:r>
            <a:r>
              <a:rPr lang="en-US" sz="1200" b="true">
                <a:latin typeface="Arial"/>
              </a:rPr>
              <a:t>Image Title</a:t>
            </a:r>
            <a:r>
              <a:rPr lang="en-US" sz="1200" b="false">
                <a:latin typeface="Arial"/>
              </a:rPr>
              <a:t> </a:t>
            </a:r>
            <a:r>
              <a:rPr lang="en-US" sz="1200" b="false">
                <a:latin typeface="Arial"/>
              </a:rPr>
              <a:t>Brewery Women, Coopers and Cask Cleaners, Manchester</a:t>
            </a:r>
            <a:r>
              <a:rPr lang="en-US" sz="1200">
                <a:latin typeface="Arial"/>
              </a:rPr>
              <a:t>
</a:t>
            </a:r>
            <a:r>
              <a:rPr lang="en-US" sz="1200" b="true">
                <a:latin typeface="Arial"/>
              </a:rPr>
              <a:t>Parent Work Title</a:t>
            </a:r>
            <a:r>
              <a:rPr lang="en-US" sz="1200" b="false">
                <a:latin typeface="Arial"/>
              </a:rPr>
              <a:t> </a:t>
            </a:r>
            <a:r>
              <a:rPr lang="en-US" sz="1200" b="false">
                <a:latin typeface="Arial"/>
              </a:rPr>
              <a:t>Album of women's work in wartime</a:t>
            </a:r>
            <a:r>
              <a:rPr lang="en-US" sz="1200">
                <a:latin typeface="Arial"/>
              </a:rPr>
              <a:t>
</a:t>
            </a:r>
            <a:r>
              <a:rPr lang="en-US" sz="1200" b="true">
                <a:latin typeface="Arial"/>
              </a:rPr>
              <a:t>Creator</a:t>
            </a:r>
            <a:r>
              <a:rPr lang="en-US" sz="1200" b="false">
                <a:latin typeface="Arial"/>
              </a:rPr>
              <a:t> </a:t>
            </a:r>
            <a:r>
              <a:rPr lang="en-US" sz="1200" b="false">
                <a:latin typeface="Arial"/>
              </a:rPr>
              <a:t>Reavil, Mr Arthur</a:t>
            </a:r>
            <a:r>
              <a:rPr lang="en-US" sz="1200">
                <a:latin typeface="Arial"/>
              </a:rPr>
              <a:t>
</a:t>
            </a:r>
            <a:r>
              <a:rPr lang="en-US" sz="1200" b="true">
                <a:latin typeface="Arial"/>
              </a:rPr>
              <a:t>Creator Role</a:t>
            </a:r>
            <a:r>
              <a:rPr lang="en-US" sz="1200" b="false">
                <a:latin typeface="Arial"/>
              </a:rPr>
              <a:t> </a:t>
            </a:r>
            <a:r>
              <a:rPr lang="en-US" sz="1200" b="false">
                <a:latin typeface="Arial"/>
              </a:rPr>
              <a:t>Photographer</a:t>
            </a:r>
            <a:r>
              <a:rPr lang="en-US" sz="1200">
                <a:latin typeface="Arial"/>
              </a:rPr>
              <a:t>
</a:t>
            </a:r>
            <a:r>
              <a:rPr lang="en-US" sz="1200" b="true">
                <a:latin typeface="Arial"/>
              </a:rPr>
              <a:t>Date Created</a:t>
            </a:r>
            <a:r>
              <a:rPr lang="en-US" sz="1200" b="false">
                <a:latin typeface="Arial"/>
              </a:rPr>
              <a:t> </a:t>
            </a:r>
            <a:r>
              <a:rPr lang="en-US" sz="1200" b="false">
                <a:latin typeface="Arial"/>
              </a:rPr>
              <a:t>1914-1919</a:t>
            </a:r>
            <a:r>
              <a:rPr lang="en-US" sz="1200">
                <a:latin typeface="Arial"/>
              </a:rPr>
              <a:t>
</a:t>
            </a:r>
            <a:r>
              <a:rPr lang="en-US" sz="1200" b="true">
                <a:latin typeface="Arial"/>
              </a:rPr>
              <a:t>Description</a:t>
            </a:r>
            <a:r>
              <a:rPr lang="en-US" sz="1200" b="false">
                <a:latin typeface="Arial"/>
              </a:rPr>
              <a:t> </a:t>
            </a:r>
            <a:r>
              <a:rPr lang="en-US" sz="1200" b="false">
                <a:latin typeface="Arial"/>
              </a:rPr>
              <a:t>A group of seven women stand in a semi circle around beer barrels. They are all wearing aprons and clogs.</a:t>
            </a:r>
            <a:r>
              <a:rPr lang="en-US" sz="1200">
                <a:latin typeface="Arial"/>
              </a:rPr>
              <a:t>
</a:t>
            </a:r>
            <a:r>
              <a:rPr lang="en-US" sz="1200" b="true">
                <a:latin typeface="Arial"/>
              </a:rPr>
              <a:t>Keyword</a:t>
            </a:r>
            <a:r>
              <a:rPr lang="en-US" sz="1200" b="false">
                <a:latin typeface="Arial"/>
              </a:rPr>
              <a:t> </a:t>
            </a:r>
            <a:r>
              <a:rPr lang="en-US" sz="1200" b="false">
                <a:latin typeface="Arial"/>
              </a:rPr>
              <a:t>World War; First World War; Homefront.</a:t>
            </a:r>
            <a:r>
              <a:rPr lang="en-US" sz="1200">
                <a:latin typeface="Arial"/>
              </a:rPr>
              <a:t>
</a:t>
            </a:r>
            <a:r>
              <a:rPr lang="en-US" sz="1200" b="true">
                <a:latin typeface="Arial"/>
              </a:rPr>
              <a:t>Subject</a:t>
            </a:r>
            <a:r>
              <a:rPr lang="en-US" sz="1200" b="false">
                <a:latin typeface="Arial"/>
              </a:rPr>
              <a:t> </a:t>
            </a:r>
            <a:r>
              <a:rPr lang="en-US" sz="1200" b="false">
                <a:latin typeface="Arial"/>
              </a:rPr>
              <a:t>World War, 1914-1918</a:t>
            </a:r>
            <a:r>
              <a:rPr lang="en-US" sz="1200">
                <a:latin typeface="Arial"/>
              </a:rPr>
              <a:t>
</a:t>
            </a:r>
            <a:r>
              <a:rPr lang="en-US" sz="1200" b="true">
                <a:latin typeface="Arial"/>
              </a:rPr>
              <a:t>Subject</a:t>
            </a:r>
            <a:r>
              <a:rPr lang="en-US" sz="1200" b="false">
                <a:latin typeface="Arial"/>
              </a:rPr>
              <a:t> </a:t>
            </a:r>
            <a:r>
              <a:rPr lang="en-US" sz="1200" b="false">
                <a:latin typeface="Arial"/>
              </a:rPr>
              <a:t>Photography--History--20th century</a:t>
            </a:r>
            <a:r>
              <a:rPr lang="en-US" sz="1200">
                <a:latin typeface="Arial"/>
              </a:rPr>
              <a:t>
</a:t>
            </a:r>
            <a:r>
              <a:rPr lang="en-US" sz="1200" b="true">
                <a:latin typeface="Arial"/>
              </a:rPr>
              <a:t>Subject</a:t>
            </a:r>
            <a:r>
              <a:rPr lang="en-US" sz="1200" b="false">
                <a:latin typeface="Arial"/>
              </a:rPr>
              <a:t> </a:t>
            </a:r>
            <a:r>
              <a:rPr lang="en-US" sz="1200" b="false">
                <a:latin typeface="Arial"/>
              </a:rPr>
              <a:t>World War, 1914-1918--Photographs</a:t>
            </a:r>
            <a:r>
              <a:rPr lang="en-US" sz="1200">
                <a:latin typeface="Arial"/>
              </a:rPr>
              <a:t>
</a:t>
            </a:r>
            <a:r>
              <a:rPr lang="en-US" sz="1200" b="true">
                <a:latin typeface="Arial"/>
              </a:rPr>
              <a:t>Category of Material</a:t>
            </a:r>
            <a:r>
              <a:rPr lang="en-US" sz="1200" b="false">
                <a:latin typeface="Arial"/>
              </a:rPr>
              <a:t> </a:t>
            </a:r>
            <a:r>
              <a:rPr lang="en-US" sz="1200" b="false">
                <a:latin typeface="Arial"/>
              </a:rPr>
              <a:t>Photography</a:t>
            </a:r>
            <a:r>
              <a:rPr lang="en-US" sz="1200">
                <a:latin typeface="Arial"/>
              </a:rPr>
              <a:t>
</a:t>
            </a:r>
            <a:r>
              <a:rPr lang="en-US" sz="1200" b="true">
                <a:latin typeface="Arial"/>
              </a:rPr>
              <a:t>Sub-Category</a:t>
            </a:r>
            <a:r>
              <a:rPr lang="en-US" sz="1200" b="false">
                <a:latin typeface="Arial"/>
              </a:rPr>
              <a:t> </a:t>
            </a:r>
            <a:r>
              <a:rPr lang="en-US" sz="1200" b="false">
                <a:latin typeface="Arial"/>
              </a:rPr>
              <a:t>Analogue photography</a:t>
            </a:r>
            <a:r>
              <a:rPr lang="en-US" sz="1200">
                <a:latin typeface="Arial"/>
              </a:rPr>
              <a:t>
</a:t>
            </a:r>
            <a:r>
              <a:rPr lang="en-US" sz="1200" b="true">
                <a:latin typeface="Arial"/>
              </a:rPr>
              <a:t>Technique Used</a:t>
            </a:r>
            <a:r>
              <a:rPr lang="en-US" sz="1200" b="false">
                <a:latin typeface="Arial"/>
              </a:rPr>
              <a:t> </a:t>
            </a:r>
            <a:r>
              <a:rPr lang="en-US" sz="1200" b="false">
                <a:latin typeface="Arial"/>
              </a:rPr>
              <a:t>Gelatin silver prints</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Creation Site</a:t>
            </a:r>
            <a:r>
              <a:rPr lang="en-US" sz="1200" b="false">
                <a:latin typeface="Arial"/>
              </a:rPr>
              <a:t> </a:t>
            </a:r>
            <a:r>
              <a:rPr lang="en-US" sz="1200" b="false">
                <a:latin typeface="Arial"/>
              </a:rPr>
              <a:t>England: Manchester</a:t>
            </a:r>
            <a:r>
              <a:rPr lang="en-US" sz="1200">
                <a:latin typeface="Arial"/>
              </a:rPr>
              <a:t>
</a:t>
            </a:r>
            <a:r>
              <a:rPr lang="en-US" sz="1200" b="true">
                <a:latin typeface="Arial"/>
              </a:rPr>
              <a:t>Time Period Covered</a:t>
            </a:r>
            <a:r>
              <a:rPr lang="en-US" sz="1200" b="false">
                <a:latin typeface="Arial"/>
              </a:rPr>
              <a:t> </a:t>
            </a:r>
            <a:r>
              <a:rPr lang="en-US" sz="1200" b="false">
                <a:latin typeface="Arial"/>
              </a:rPr>
              <a:t>20th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Manchester</a:t>
            </a:r>
            <a:r>
              <a:rPr lang="en-US" sz="1200">
                <a:latin typeface="Arial"/>
              </a:rPr>
              <a:t>
</a:t>
            </a:r>
            <a:r>
              <a:rPr lang="en-US" sz="1200" b="true">
                <a:latin typeface="Arial"/>
              </a:rPr>
              <a:t>Item Height</a:t>
            </a:r>
            <a:r>
              <a:rPr lang="en-US" sz="1200" b="false">
                <a:latin typeface="Arial"/>
              </a:rPr>
              <a:t> </a:t>
            </a:r>
            <a:r>
              <a:rPr lang="en-US" sz="1200" b="false">
                <a:latin typeface="Arial"/>
              </a:rPr>
              <a:t>67 mm</a:t>
            </a:r>
            <a:r>
              <a:rPr lang="en-US" sz="1200">
                <a:latin typeface="Arial"/>
              </a:rPr>
              <a:t>
</a:t>
            </a:r>
            <a:r>
              <a:rPr lang="en-US" sz="1200" b="true">
                <a:latin typeface="Arial"/>
              </a:rPr>
              <a:t>Item Width</a:t>
            </a:r>
            <a:r>
              <a:rPr lang="en-US" sz="1200" b="false">
                <a:latin typeface="Arial"/>
              </a:rPr>
              <a:t> </a:t>
            </a:r>
            <a:r>
              <a:rPr lang="en-US" sz="1200" b="false">
                <a:latin typeface="Arial"/>
              </a:rPr>
              <a:t>101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Mr &amp; Mrs Burleigh, former owners</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Bibliography</a:t>
            </a:r>
            <a:r>
              <a:rPr lang="en-US" sz="1200" b="false">
                <a:latin typeface="Arial"/>
              </a:rPr>
              <a:t> </a:t>
            </a:r>
            <a:r>
              <a:rPr lang="en-US" sz="1200" b="false">
                <a:latin typeface="Arial"/>
              </a:rPr>
              <a:t>&lt;A href="https://luna.manchester.ac.uk/luna/servlet/s/61020q"&gt;Album of Women's Work in Wartime.&lt;/a&gt;</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2017-11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terms:modified xsi:type="dcterms:W3CDTF">2011-08-01T06:04:30Z</dcterms:modified>
  <cp:revision>1</cp:revision>
</cp:coreProperties>
</file>